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7" r:id="rId2"/>
    <p:sldId id="350" r:id="rId3"/>
    <p:sldId id="355" r:id="rId4"/>
    <p:sldId id="357" r:id="rId5"/>
    <p:sldId id="421" r:id="rId6"/>
    <p:sldId id="359" r:id="rId7"/>
    <p:sldId id="360" r:id="rId8"/>
    <p:sldId id="453" r:id="rId9"/>
    <p:sldId id="454" r:id="rId10"/>
    <p:sldId id="455" r:id="rId11"/>
    <p:sldId id="456" r:id="rId12"/>
    <p:sldId id="457" r:id="rId13"/>
    <p:sldId id="458" r:id="rId14"/>
    <p:sldId id="362" r:id="rId15"/>
    <p:sldId id="407" r:id="rId16"/>
    <p:sldId id="364" r:id="rId17"/>
    <p:sldId id="446" r:id="rId18"/>
    <p:sldId id="447" r:id="rId19"/>
    <p:sldId id="448" r:id="rId20"/>
    <p:sldId id="449" r:id="rId21"/>
    <p:sldId id="452" r:id="rId22"/>
    <p:sldId id="441" r:id="rId23"/>
    <p:sldId id="442" r:id="rId24"/>
    <p:sldId id="444" r:id="rId25"/>
    <p:sldId id="450" r:id="rId26"/>
    <p:sldId id="451" r:id="rId27"/>
    <p:sldId id="428" r:id="rId28"/>
    <p:sldId id="367" r:id="rId29"/>
    <p:sldId id="425" r:id="rId30"/>
    <p:sldId id="368" r:id="rId31"/>
    <p:sldId id="369" r:id="rId32"/>
    <p:sldId id="397" r:id="rId33"/>
    <p:sldId id="436" r:id="rId34"/>
    <p:sldId id="437" r:id="rId35"/>
    <p:sldId id="438" r:id="rId36"/>
    <p:sldId id="439" r:id="rId37"/>
    <p:sldId id="440"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Lst>
  <p:sldSz cx="9144000" cy="6858000" type="screen4x3"/>
  <p:notesSz cx="6718300"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ED8B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6286" autoAdjust="0"/>
  </p:normalViewPr>
  <p:slideViewPr>
    <p:cSldViewPr snapToGrid="0">
      <p:cViewPr>
        <p:scale>
          <a:sx n="70" d="100"/>
          <a:sy n="70" d="100"/>
        </p:scale>
        <p:origin x="-1014" y="-96"/>
      </p:cViewPr>
      <p:guideLst>
        <p:guide orient="horz" pos="2160"/>
        <p:guide pos="2880"/>
      </p:guideLst>
    </p:cSldViewPr>
  </p:slideViewPr>
  <p:outlineViewPr>
    <p:cViewPr>
      <p:scale>
        <a:sx n="33" d="100"/>
        <a:sy n="33" d="100"/>
      </p:scale>
      <p:origin x="0" y="744"/>
    </p:cViewPr>
  </p:outlineViewPr>
  <p:notesTextViewPr>
    <p:cViewPr>
      <p:scale>
        <a:sx n="100" d="100"/>
        <a:sy n="100" d="100"/>
      </p:scale>
      <p:origin x="0" y="0"/>
    </p:cViewPr>
  </p:notesTextViewPr>
  <p:notesViewPr>
    <p:cSldViewPr snapToGrid="0">
      <p:cViewPr>
        <p:scale>
          <a:sx n="90" d="100"/>
          <a:sy n="90" d="100"/>
        </p:scale>
        <p:origin x="-2376" y="1266"/>
      </p:cViewPr>
      <p:guideLst>
        <p:guide orient="horz" pos="3108"/>
        <p:guide pos="2116"/>
      </p:guideLst>
    </p:cSldViewPr>
  </p:notesViewPr>
  <p:gridSpacing cx="368685763" cy="3686857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3395"/>
          </a:xfrm>
          <a:prstGeom prst="rect">
            <a:avLst/>
          </a:prstGeom>
        </p:spPr>
        <p:txBody>
          <a:bodyPr vert="horz" lIns="90672" tIns="45336" rIns="90672" bIns="45336" rtlCol="0"/>
          <a:lstStyle>
            <a:lvl1pPr algn="l">
              <a:defRPr sz="1200"/>
            </a:lvl1pPr>
          </a:lstStyle>
          <a:p>
            <a:endParaRPr lang="en-AU" dirty="0"/>
          </a:p>
        </p:txBody>
      </p:sp>
      <p:sp>
        <p:nvSpPr>
          <p:cNvPr id="3" name="Date Placeholder 2"/>
          <p:cNvSpPr>
            <a:spLocks noGrp="1"/>
          </p:cNvSpPr>
          <p:nvPr>
            <p:ph type="dt" sz="quarter" idx="1"/>
          </p:nvPr>
        </p:nvSpPr>
        <p:spPr>
          <a:xfrm>
            <a:off x="3805483" y="0"/>
            <a:ext cx="2911263" cy="493395"/>
          </a:xfrm>
          <a:prstGeom prst="rect">
            <a:avLst/>
          </a:prstGeom>
        </p:spPr>
        <p:txBody>
          <a:bodyPr vert="horz" lIns="90672" tIns="45336" rIns="90672" bIns="45336" rtlCol="0"/>
          <a:lstStyle>
            <a:lvl1pPr algn="r">
              <a:defRPr sz="1200"/>
            </a:lvl1pPr>
          </a:lstStyle>
          <a:p>
            <a:fld id="{A77C2895-DC42-4D07-8111-1D515C230B93}" type="datetime1">
              <a:rPr lang="en-US" smtClean="0"/>
              <a:pPr/>
              <a:t>10/17/2014</a:t>
            </a:fld>
            <a:endParaRPr lang="en-AU" dirty="0"/>
          </a:p>
        </p:txBody>
      </p:sp>
      <p:sp>
        <p:nvSpPr>
          <p:cNvPr id="4" name="Footer Placeholder 3"/>
          <p:cNvSpPr>
            <a:spLocks noGrp="1"/>
          </p:cNvSpPr>
          <p:nvPr>
            <p:ph type="ftr" sz="quarter" idx="2"/>
          </p:nvPr>
        </p:nvSpPr>
        <p:spPr>
          <a:xfrm>
            <a:off x="1" y="9372793"/>
            <a:ext cx="2911263" cy="493395"/>
          </a:xfrm>
          <a:prstGeom prst="rect">
            <a:avLst/>
          </a:prstGeom>
        </p:spPr>
        <p:txBody>
          <a:bodyPr vert="horz" lIns="90672" tIns="45336" rIns="90672" bIns="45336"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05483" y="9372793"/>
            <a:ext cx="2911263" cy="493395"/>
          </a:xfrm>
          <a:prstGeom prst="rect">
            <a:avLst/>
          </a:prstGeom>
        </p:spPr>
        <p:txBody>
          <a:bodyPr vert="horz" lIns="90672" tIns="45336" rIns="90672" bIns="45336" rtlCol="0" anchor="b"/>
          <a:lstStyle>
            <a:lvl1pPr algn="r">
              <a:defRPr sz="1200"/>
            </a:lvl1pPr>
          </a:lstStyle>
          <a:p>
            <a:fld id="{442181CE-AD35-459D-A4EF-5B4F4BEB1E8A}" type="slidenum">
              <a:rPr lang="en-AU" smtClean="0"/>
              <a:pPr/>
              <a:t>‹#›</a:t>
            </a:fld>
            <a:endParaRPr lang="en-AU" dirty="0"/>
          </a:p>
        </p:txBody>
      </p:sp>
    </p:spTree>
    <p:extLst>
      <p:ext uri="{BB962C8B-B14F-4D97-AF65-F5344CB8AC3E}">
        <p14:creationId xmlns="" xmlns:p14="http://schemas.microsoft.com/office/powerpoint/2010/main" val="1522809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3395"/>
          </a:xfrm>
          <a:prstGeom prst="rect">
            <a:avLst/>
          </a:prstGeom>
        </p:spPr>
        <p:txBody>
          <a:bodyPr vert="horz" lIns="90672" tIns="45336" rIns="90672" bIns="45336" rtlCol="0"/>
          <a:lstStyle>
            <a:lvl1pPr algn="l">
              <a:defRPr sz="1200"/>
            </a:lvl1pPr>
          </a:lstStyle>
          <a:p>
            <a:endParaRPr lang="en-AU" dirty="0"/>
          </a:p>
        </p:txBody>
      </p:sp>
      <p:sp>
        <p:nvSpPr>
          <p:cNvPr id="3" name="Date Placeholder 2"/>
          <p:cNvSpPr>
            <a:spLocks noGrp="1"/>
          </p:cNvSpPr>
          <p:nvPr>
            <p:ph type="dt" idx="1"/>
          </p:nvPr>
        </p:nvSpPr>
        <p:spPr>
          <a:xfrm>
            <a:off x="3805483" y="0"/>
            <a:ext cx="2911263" cy="493395"/>
          </a:xfrm>
          <a:prstGeom prst="rect">
            <a:avLst/>
          </a:prstGeom>
        </p:spPr>
        <p:txBody>
          <a:bodyPr vert="horz" lIns="90672" tIns="45336" rIns="90672" bIns="45336" rtlCol="0"/>
          <a:lstStyle>
            <a:lvl1pPr algn="r">
              <a:defRPr sz="1200"/>
            </a:lvl1pPr>
          </a:lstStyle>
          <a:p>
            <a:fld id="{5DC832B3-1FE9-4093-A7EC-FB6A877BB6AB}" type="datetime1">
              <a:rPr lang="en-US" smtClean="0"/>
              <a:pPr/>
              <a:t>10/17/2014</a:t>
            </a:fld>
            <a:endParaRPr lang="en-AU" dirty="0"/>
          </a:p>
        </p:txBody>
      </p:sp>
      <p:sp>
        <p:nvSpPr>
          <p:cNvPr id="4" name="Slide Image Placeholder 3"/>
          <p:cNvSpPr>
            <a:spLocks noGrp="1" noRot="1" noChangeAspect="1"/>
          </p:cNvSpPr>
          <p:nvPr>
            <p:ph type="sldImg" idx="2"/>
          </p:nvPr>
        </p:nvSpPr>
        <p:spPr>
          <a:xfrm>
            <a:off x="892175" y="739775"/>
            <a:ext cx="4933950" cy="3700463"/>
          </a:xfrm>
          <a:prstGeom prst="rect">
            <a:avLst/>
          </a:prstGeom>
          <a:noFill/>
          <a:ln w="12700">
            <a:solidFill>
              <a:prstClr val="black"/>
            </a:solidFill>
          </a:ln>
        </p:spPr>
        <p:txBody>
          <a:bodyPr vert="horz" lIns="90672" tIns="45336" rIns="90672" bIns="45336" rtlCol="0" anchor="ctr"/>
          <a:lstStyle/>
          <a:p>
            <a:endParaRPr lang="en-AU" dirty="0"/>
          </a:p>
        </p:txBody>
      </p:sp>
      <p:sp>
        <p:nvSpPr>
          <p:cNvPr id="5" name="Notes Placeholder 4"/>
          <p:cNvSpPr>
            <a:spLocks noGrp="1"/>
          </p:cNvSpPr>
          <p:nvPr>
            <p:ph type="body" sz="quarter" idx="3"/>
          </p:nvPr>
        </p:nvSpPr>
        <p:spPr>
          <a:xfrm>
            <a:off x="671830" y="4687253"/>
            <a:ext cx="5374640" cy="4440555"/>
          </a:xfrm>
          <a:prstGeom prst="rect">
            <a:avLst/>
          </a:prstGeom>
        </p:spPr>
        <p:txBody>
          <a:bodyPr vert="horz" lIns="90672" tIns="45336" rIns="90672" bIns="453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372793"/>
            <a:ext cx="2911263" cy="493395"/>
          </a:xfrm>
          <a:prstGeom prst="rect">
            <a:avLst/>
          </a:prstGeom>
        </p:spPr>
        <p:txBody>
          <a:bodyPr vert="horz" lIns="90672" tIns="45336" rIns="90672" bIns="45336"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05483" y="9372793"/>
            <a:ext cx="2911263" cy="493395"/>
          </a:xfrm>
          <a:prstGeom prst="rect">
            <a:avLst/>
          </a:prstGeom>
        </p:spPr>
        <p:txBody>
          <a:bodyPr vert="horz" lIns="90672" tIns="45336" rIns="90672" bIns="45336" rtlCol="0" anchor="b"/>
          <a:lstStyle>
            <a:lvl1pPr algn="r">
              <a:defRPr sz="1200"/>
            </a:lvl1pPr>
          </a:lstStyle>
          <a:p>
            <a:fld id="{9B806F9C-D8D4-4F10-806E-50B300641FDA}" type="slidenum">
              <a:rPr lang="en-AU" smtClean="0"/>
              <a:pPr/>
              <a:t>‹#›</a:t>
            </a:fld>
            <a:endParaRPr lang="en-AU" dirty="0"/>
          </a:p>
        </p:txBody>
      </p:sp>
    </p:spTree>
    <p:extLst>
      <p:ext uri="{BB962C8B-B14F-4D97-AF65-F5344CB8AC3E}">
        <p14:creationId xmlns="" xmlns:p14="http://schemas.microsoft.com/office/powerpoint/2010/main" val="13612415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vinnies.org.au/icms_docs/192728_Victorian_Energy_Prices.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vinnies.org.au/icms_docs/192728_Victorian_Energy_Prices.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i="0" baseline="0" dirty="0" smtClean="0"/>
          </a:p>
        </p:txBody>
      </p:sp>
      <p:sp>
        <p:nvSpPr>
          <p:cNvPr id="7" name="Slide Number Placeholder 6"/>
          <p:cNvSpPr>
            <a:spLocks noGrp="1"/>
          </p:cNvSpPr>
          <p:nvPr>
            <p:ph type="sldNum" sz="quarter" idx="10"/>
          </p:nvPr>
        </p:nvSpPr>
        <p:spPr/>
        <p:txBody>
          <a:bodyPr/>
          <a:lstStyle/>
          <a:p>
            <a:fld id="{9B806F9C-D8D4-4F10-806E-50B300641FDA}"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b="1" dirty="0" smtClean="0">
                <a:solidFill>
                  <a:srgbClr val="58595B"/>
                </a:solidFill>
              </a:rPr>
              <a:t>Other concessions:</a:t>
            </a:r>
          </a:p>
          <a:p>
            <a:endParaRPr lang="en-AU" b="1" dirty="0" smtClean="0">
              <a:solidFill>
                <a:srgbClr val="58595B"/>
              </a:solidFill>
            </a:endParaRPr>
          </a:p>
          <a:p>
            <a:pPr>
              <a:buFont typeface="Arial" pitchFamily="34" charset="0"/>
              <a:buChar char="•"/>
            </a:pPr>
            <a:r>
              <a:rPr lang="en-AU" b="1" dirty="0" smtClean="0">
                <a:solidFill>
                  <a:srgbClr val="58595B"/>
                </a:solidFill>
              </a:rPr>
              <a:t> Service to Property Charge Concession</a:t>
            </a:r>
            <a:r>
              <a:rPr lang="en-AU" dirty="0" smtClean="0"/>
              <a:t/>
            </a:r>
            <a:br>
              <a:rPr lang="en-AU" dirty="0" smtClean="0"/>
            </a:br>
            <a:r>
              <a:rPr lang="en-AU" dirty="0" smtClean="0"/>
              <a:t>a reduction on the electricity supply charge for households with low electricity consumption</a:t>
            </a:r>
          </a:p>
          <a:p>
            <a:endParaRPr lang="en-AU" b="1" dirty="0" smtClean="0"/>
          </a:p>
          <a:p>
            <a:pPr>
              <a:buFont typeface="Arial" pitchFamily="34" charset="0"/>
              <a:buChar char="•"/>
            </a:pPr>
            <a:r>
              <a:rPr lang="en-AU" b="1" dirty="0" smtClean="0">
                <a:solidFill>
                  <a:srgbClr val="58595B"/>
                </a:solidFill>
              </a:rPr>
              <a:t> Non-Mains Energy Concession</a:t>
            </a:r>
            <a:r>
              <a:rPr lang="en-AU" dirty="0" smtClean="0"/>
              <a:t/>
            </a:r>
            <a:br>
              <a:rPr lang="en-AU" dirty="0" smtClean="0"/>
            </a:br>
            <a:r>
              <a:rPr lang="en-AU" dirty="0" smtClean="0"/>
              <a:t>annual rebate for LPG for domestic heating or cooking</a:t>
            </a:r>
          </a:p>
          <a:p>
            <a:pPr>
              <a:buNone/>
            </a:pPr>
            <a:endParaRPr lang="en-AU" dirty="0" smtClean="0"/>
          </a:p>
          <a:p>
            <a:pPr>
              <a:buFont typeface="Arial" pitchFamily="34" charset="0"/>
              <a:buChar char="•"/>
            </a:pPr>
            <a:r>
              <a:rPr lang="en-AU" b="1" dirty="0" smtClean="0">
                <a:solidFill>
                  <a:srgbClr val="58595B"/>
                </a:solidFill>
              </a:rPr>
              <a:t> Medical Cooling Concession</a:t>
            </a:r>
            <a:r>
              <a:rPr lang="en-AU" dirty="0" smtClean="0"/>
              <a:t/>
            </a:r>
            <a:br>
              <a:rPr lang="en-AU" dirty="0" smtClean="0"/>
            </a:br>
            <a:r>
              <a:rPr lang="en-AU" dirty="0" smtClean="0"/>
              <a:t>17.5 % discount off electricity costs (from 1 November to 30 April) for those with medical conditions such as Multiple sclerosis ,Parkinson's disease, fibromyalgia and </a:t>
            </a:r>
            <a:r>
              <a:rPr lang="en-AU" dirty="0" smtClean="0"/>
              <a:t>Motor Neuron </a:t>
            </a:r>
            <a:r>
              <a:rPr lang="en-AU" dirty="0" smtClean="0"/>
              <a:t>disease</a:t>
            </a:r>
          </a:p>
          <a:p>
            <a:endParaRPr lang="en-AU" dirty="0" smtClean="0"/>
          </a:p>
          <a:p>
            <a:pPr>
              <a:buFont typeface="Arial" pitchFamily="34" charset="0"/>
              <a:buChar char="•"/>
            </a:pPr>
            <a:r>
              <a:rPr lang="en-AU" b="1" dirty="0" smtClean="0">
                <a:solidFill>
                  <a:srgbClr val="58595B"/>
                </a:solidFill>
              </a:rPr>
              <a:t> Controlled Load Electricity Concession</a:t>
            </a:r>
            <a:r>
              <a:rPr lang="en-AU" dirty="0" smtClean="0"/>
              <a:t/>
            </a:r>
            <a:br>
              <a:rPr lang="en-AU" dirty="0" smtClean="0"/>
            </a:br>
            <a:r>
              <a:rPr lang="en-AU" dirty="0" smtClean="0"/>
              <a:t>13% reduction on controlled load usage (electric hot water or slab heating) </a:t>
            </a:r>
          </a:p>
          <a:p>
            <a:endParaRPr lang="en-AU" dirty="0" smtClean="0"/>
          </a:p>
          <a:p>
            <a:pPr>
              <a:buFont typeface="Arial" pitchFamily="34" charset="0"/>
              <a:buChar char="•"/>
            </a:pPr>
            <a:r>
              <a:rPr lang="en-AU" b="1" dirty="0" smtClean="0">
                <a:solidFill>
                  <a:srgbClr val="58595B"/>
                </a:solidFill>
              </a:rPr>
              <a:t> Life Support Concession</a:t>
            </a:r>
            <a:r>
              <a:rPr lang="en-AU" dirty="0" smtClean="0"/>
              <a:t/>
            </a:r>
            <a:br>
              <a:rPr lang="en-AU" dirty="0" smtClean="0"/>
            </a:br>
            <a:r>
              <a:rPr lang="en-AU" dirty="0" smtClean="0"/>
              <a:t>for households using life support machines, such as an oxygen concentrator or haemodialysis machine</a:t>
            </a:r>
          </a:p>
          <a:p>
            <a:endParaRPr lang="en-AU" dirty="0" smtClean="0"/>
          </a:p>
          <a:p>
            <a:pPr>
              <a:buFont typeface="Arial" pitchFamily="34" charset="0"/>
              <a:buChar char="•"/>
            </a:pPr>
            <a:r>
              <a:rPr lang="en-AU" b="1" dirty="0" smtClean="0">
                <a:solidFill>
                  <a:srgbClr val="58595B"/>
                </a:solidFill>
              </a:rPr>
              <a:t> Electricity Transfer Fee Waiver</a:t>
            </a:r>
            <a:r>
              <a:rPr lang="en-AU" dirty="0" smtClean="0"/>
              <a:t/>
            </a:r>
            <a:br>
              <a:rPr lang="en-AU" dirty="0" smtClean="0"/>
            </a:br>
            <a:r>
              <a:rPr lang="en-AU" dirty="0" smtClean="0"/>
              <a:t>a waiver of the fee that is payable when there is a change of occupancy </a:t>
            </a:r>
          </a:p>
          <a:p>
            <a:endParaRPr lang="en-AU" dirty="0" smtClean="0"/>
          </a:p>
          <a:p>
            <a:r>
              <a:rPr lang="en-AU" dirty="0" smtClean="0"/>
              <a:t>Visit DHS at http://www.dhs.vic.gov.au/for-individuals/financial-support/concessions/energy for more information</a:t>
            </a:r>
          </a:p>
          <a:p>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 To be eligible for concessions, you usually need to have one of these cards – a pensioner concession card, health care card, or a veterans’ affairs gold card</a:t>
            </a:r>
          </a:p>
          <a:p>
            <a:endParaRPr lang="en-AU" dirty="0" smtClean="0"/>
          </a:p>
          <a:p>
            <a:pPr>
              <a:buFont typeface="Arial" pitchFamily="34" charset="0"/>
              <a:buChar char="•"/>
            </a:pPr>
            <a:r>
              <a:rPr lang="en-AU" dirty="0" smtClean="0"/>
              <a:t> To find out which concessions you are eligible for, call the Department’s Concessions Information Line on </a:t>
            </a:r>
            <a:r>
              <a:rPr lang="en-AU" u="sng" dirty="0" smtClean="0"/>
              <a:t>1800 658 521  </a:t>
            </a:r>
            <a:r>
              <a:rPr lang="en-AU" dirty="0" smtClean="0"/>
              <a:t>or contact </a:t>
            </a:r>
            <a:r>
              <a:rPr lang="en-AU" baseline="0" dirty="0" smtClean="0"/>
              <a:t>the company that sends </a:t>
            </a:r>
            <a:r>
              <a:rPr lang="en-AU" dirty="0" smtClean="0"/>
              <a:t>your bills </a:t>
            </a:r>
          </a:p>
          <a:p>
            <a:endParaRPr lang="en-AU" dirty="0" smtClean="0"/>
          </a:p>
          <a:p>
            <a:pPr>
              <a:buFont typeface="Arial" pitchFamily="34" charset="0"/>
              <a:buChar char="•"/>
            </a:pPr>
            <a:r>
              <a:rPr lang="en-AU" dirty="0" smtClean="0"/>
              <a:t> Applying for concessions is usually easy, and you can often do it over the phone</a:t>
            </a:r>
          </a:p>
          <a:p>
            <a:endParaRPr lang="en-A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AU" dirty="0" smtClean="0">
                <a:solidFill>
                  <a:srgbClr val="58595B"/>
                </a:solidFill>
                <a:latin typeface="HelveticaNeueLT Std" pitchFamily="34" charset="0"/>
              </a:rPr>
              <a:t>To get your concessions:</a:t>
            </a:r>
          </a:p>
          <a:p>
            <a:pPr>
              <a:spcAft>
                <a:spcPts val="600"/>
              </a:spcAft>
            </a:pPr>
            <a:endParaRPr lang="en-AU" dirty="0" smtClean="0">
              <a:solidFill>
                <a:srgbClr val="58595B"/>
              </a:solidFill>
              <a:latin typeface="HelveticaNeueLT Std" pitchFamily="34" charset="0"/>
            </a:endParaRPr>
          </a:p>
          <a:p>
            <a:pPr>
              <a:spcAft>
                <a:spcPts val="600"/>
              </a:spcAft>
              <a:buFont typeface="Wingdings" pitchFamily="2" charset="2"/>
              <a:buChar char="ü"/>
            </a:pPr>
            <a:r>
              <a:rPr lang="en-AU" dirty="0" smtClean="0">
                <a:solidFill>
                  <a:srgbClr val="58595B"/>
                </a:solidFill>
                <a:latin typeface="HelveticaNeueLT Std" pitchFamily="34" charset="0"/>
              </a:rPr>
              <a:t>make sure that the name and address on your energy account and on letters from </a:t>
            </a:r>
            <a:r>
              <a:rPr lang="en-AU" dirty="0" err="1" smtClean="0">
                <a:solidFill>
                  <a:srgbClr val="58595B"/>
                </a:solidFill>
                <a:latin typeface="HelveticaNeueLT Std" pitchFamily="34" charset="0"/>
              </a:rPr>
              <a:t>Centrelink</a:t>
            </a:r>
            <a:r>
              <a:rPr lang="en-AU" dirty="0" smtClean="0">
                <a:solidFill>
                  <a:srgbClr val="58595B"/>
                </a:solidFill>
                <a:latin typeface="HelveticaNeueLT Std" pitchFamily="34" charset="0"/>
              </a:rPr>
              <a:t> are </a:t>
            </a:r>
            <a:r>
              <a:rPr lang="en-AU" b="1" dirty="0" smtClean="0">
                <a:solidFill>
                  <a:srgbClr val="58595B"/>
                </a:solidFill>
                <a:latin typeface="HelveticaNeueLT Std" pitchFamily="34" charset="0"/>
              </a:rPr>
              <a:t>exactly</a:t>
            </a:r>
            <a:r>
              <a:rPr lang="en-AU" dirty="0" smtClean="0">
                <a:solidFill>
                  <a:srgbClr val="58595B"/>
                </a:solidFill>
                <a:latin typeface="HelveticaNeueLT Std" pitchFamily="34" charset="0"/>
              </a:rPr>
              <a:t> the same</a:t>
            </a:r>
          </a:p>
          <a:p>
            <a:pPr>
              <a:spcAft>
                <a:spcPts val="600"/>
              </a:spcAft>
              <a:buFont typeface="Wingdings" pitchFamily="2" charset="2"/>
              <a:buChar char="ü"/>
            </a:pPr>
            <a:endParaRPr lang="en-AU" dirty="0" smtClean="0">
              <a:solidFill>
                <a:srgbClr val="58595B"/>
              </a:solidFill>
              <a:latin typeface="HelveticaNeueLT Std" pitchFamily="34" charset="0"/>
            </a:endParaRPr>
          </a:p>
          <a:p>
            <a:pPr>
              <a:spcAft>
                <a:spcPts val="600"/>
              </a:spcAft>
              <a:buFont typeface="Wingdings" pitchFamily="2" charset="2"/>
              <a:buChar char="ü"/>
            </a:pPr>
            <a:r>
              <a:rPr lang="en-AU" dirty="0" smtClean="0">
                <a:solidFill>
                  <a:srgbClr val="58595B"/>
                </a:solidFill>
                <a:latin typeface="HelveticaNeueLT Std" pitchFamily="34" charset="0"/>
              </a:rPr>
              <a:t>check </a:t>
            </a:r>
            <a:r>
              <a:rPr lang="en-AU" b="1" dirty="0" smtClean="0">
                <a:solidFill>
                  <a:srgbClr val="58595B"/>
                </a:solidFill>
                <a:latin typeface="HelveticaNeueLT Std" pitchFamily="34" charset="0"/>
              </a:rPr>
              <a:t>every</a:t>
            </a:r>
            <a:r>
              <a:rPr lang="en-AU" dirty="0" smtClean="0">
                <a:solidFill>
                  <a:srgbClr val="58595B"/>
                </a:solidFill>
                <a:latin typeface="HelveticaNeueLT Std" pitchFamily="34" charset="0"/>
              </a:rPr>
              <a:t> bill to make sure your concessions have been included</a:t>
            </a:r>
          </a:p>
          <a:p>
            <a:pPr>
              <a:spcAft>
                <a:spcPts val="600"/>
              </a:spcAft>
              <a:buFont typeface="Wingdings" pitchFamily="2" charset="2"/>
              <a:buChar char="ü"/>
            </a:pPr>
            <a:endParaRPr lang="en-AU" dirty="0" smtClean="0">
              <a:solidFill>
                <a:srgbClr val="58595B"/>
              </a:solidFill>
              <a:latin typeface="HelveticaNeueLT Std" pitchFamily="34" charset="0"/>
            </a:endParaRPr>
          </a:p>
          <a:p>
            <a:pPr>
              <a:spcAft>
                <a:spcPts val="600"/>
              </a:spcAft>
              <a:buFont typeface="Wingdings" pitchFamily="2" charset="2"/>
              <a:buChar char="ü"/>
            </a:pPr>
            <a:r>
              <a:rPr lang="en-AU" dirty="0" smtClean="0">
                <a:solidFill>
                  <a:srgbClr val="58595B"/>
                </a:solidFill>
                <a:latin typeface="HelveticaNeueLT Std" pitchFamily="34" charset="0"/>
              </a:rPr>
              <a:t>Call the company that sends your bills and tell them when your card details change</a:t>
            </a:r>
            <a:endParaRPr lang="en-AU" u="sng"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i="0" dirty="0" smtClean="0"/>
              <a:t> For</a:t>
            </a:r>
            <a:r>
              <a:rPr lang="en-AU" i="0" baseline="0" dirty="0" smtClean="0"/>
              <a:t> people with a </a:t>
            </a:r>
            <a:r>
              <a:rPr lang="en-AU" i="0" u="sng" baseline="0" dirty="0" smtClean="0"/>
              <a:t>utility debt</a:t>
            </a:r>
            <a:r>
              <a:rPr lang="en-AU" i="0" u="none" baseline="0" dirty="0" smtClean="0"/>
              <a:t> </a:t>
            </a:r>
            <a:r>
              <a:rPr lang="en-AU" i="0" baseline="0" dirty="0" smtClean="0"/>
              <a:t>there’s also government grant called the Utility Relief Grant Scheme (URGS)</a:t>
            </a:r>
          </a:p>
          <a:p>
            <a:pPr>
              <a:buFont typeface="Arial" pitchFamily="34" charset="0"/>
              <a:buChar char="•"/>
            </a:pPr>
            <a:endParaRPr lang="en-AU" i="0" baseline="0" dirty="0" smtClean="0"/>
          </a:p>
          <a:p>
            <a:pPr>
              <a:buFont typeface="Arial" pitchFamily="34" charset="0"/>
              <a:buChar char="•"/>
            </a:pPr>
            <a:r>
              <a:rPr lang="en-AU" i="0" baseline="0" dirty="0" smtClean="0"/>
              <a:t> Available for Gas, Electricity AND Water</a:t>
            </a:r>
          </a:p>
          <a:p>
            <a:pPr>
              <a:buFont typeface="Arial" pitchFamily="34" charset="0"/>
              <a:buNone/>
            </a:pPr>
            <a:endParaRPr lang="en-AU" i="0" baseline="0" dirty="0" smtClean="0"/>
          </a:p>
          <a:p>
            <a:pPr>
              <a:buFont typeface="Arial" pitchFamily="34" charset="0"/>
              <a:buChar char="•"/>
            </a:pPr>
            <a:r>
              <a:rPr lang="en-AU" i="0" baseline="0" dirty="0" smtClean="0"/>
              <a:t> You don’t necessarily need a concession card to apply for URGS – you just need to be registered with the hardship program of your energy company</a:t>
            </a:r>
          </a:p>
          <a:p>
            <a:pPr>
              <a:buFont typeface="Arial" pitchFamily="34" charset="0"/>
              <a:buChar char="•"/>
            </a:pPr>
            <a:endParaRPr lang="en-AU" i="0" baseline="0" dirty="0" smtClean="0"/>
          </a:p>
          <a:p>
            <a:pPr>
              <a:buFont typeface="Arial" pitchFamily="34" charset="0"/>
              <a:buChar char="•"/>
            </a:pPr>
            <a:r>
              <a:rPr lang="en-AU" i="0" baseline="0" dirty="0" smtClean="0"/>
              <a:t> To apply you need to have had some financial difficulty, such as:</a:t>
            </a:r>
          </a:p>
          <a:p>
            <a:pPr>
              <a:buFont typeface="Arial" pitchFamily="34" charset="0"/>
              <a:buNone/>
            </a:pPr>
            <a:r>
              <a:rPr lang="en-AU" i="0" baseline="0" dirty="0" smtClean="0"/>
              <a:t> </a:t>
            </a:r>
          </a:p>
          <a:p>
            <a:pPr lvl="1">
              <a:buFont typeface="Arial" pitchFamily="34" charset="0"/>
              <a:buChar char="•"/>
            </a:pPr>
            <a:r>
              <a:rPr lang="en-AU" dirty="0" smtClean="0">
                <a:latin typeface="HelveticaNeueLT Std" pitchFamily="34" charset="0"/>
              </a:rPr>
              <a:t> an increase in energy or water use due to a fault etc.</a:t>
            </a:r>
          </a:p>
          <a:p>
            <a:pPr lvl="1">
              <a:buFont typeface="Arial" pitchFamily="34" charset="0"/>
              <a:buChar char="•"/>
            </a:pPr>
            <a:r>
              <a:rPr lang="en-AU" dirty="0" smtClean="0">
                <a:latin typeface="HelveticaNeueLT Std" pitchFamily="34" charset="0"/>
              </a:rPr>
              <a:t> a recent decrease in your income (e.g. job loss)</a:t>
            </a:r>
          </a:p>
          <a:p>
            <a:pPr lvl="1">
              <a:buFont typeface="Arial" pitchFamily="34" charset="0"/>
              <a:buChar char="•"/>
            </a:pPr>
            <a:r>
              <a:rPr lang="en-AU" dirty="0" smtClean="0">
                <a:latin typeface="HelveticaNeueLT Std" pitchFamily="34" charset="0"/>
              </a:rPr>
              <a:t> high unexpected expenses on essential items</a:t>
            </a:r>
          </a:p>
          <a:p>
            <a:pPr lvl="1">
              <a:buFont typeface="Arial" pitchFamily="34" charset="0"/>
              <a:buChar char="•"/>
            </a:pPr>
            <a:r>
              <a:rPr lang="en-AU" dirty="0" smtClean="0">
                <a:latin typeface="HelveticaNeueLT Std" pitchFamily="34" charset="0"/>
              </a:rPr>
              <a:t> spending more than 30 per cent of household income on housing</a:t>
            </a:r>
          </a:p>
          <a:p>
            <a:pPr lvl="1">
              <a:buFont typeface="Arial" pitchFamily="34" charset="0"/>
              <a:buChar char="•"/>
            </a:pPr>
            <a:r>
              <a:rPr lang="en-AU" dirty="0" smtClean="0">
                <a:latin typeface="HelveticaNeueLT Std" pitchFamily="34" charset="0"/>
              </a:rPr>
              <a:t> spending more than 10 per cent of household income on utilities</a:t>
            </a:r>
          </a:p>
          <a:p>
            <a:pPr>
              <a:buFont typeface="Arial" pitchFamily="34" charset="0"/>
              <a:buNone/>
            </a:pPr>
            <a:endParaRPr lang="en-AU" i="0" dirty="0" smtClean="0"/>
          </a:p>
          <a:p>
            <a:pPr defTabSz="914268">
              <a:defRPr/>
            </a:pPr>
            <a:r>
              <a:rPr lang="en-AU" i="0" baseline="0" dirty="0" smtClean="0"/>
              <a:t> To apply for a URGS you need to fill out an application form, which you can get from </a:t>
            </a:r>
            <a:r>
              <a:rPr lang="en-AU" baseline="0" dirty="0" smtClean="0"/>
              <a:t>the company that sends </a:t>
            </a:r>
            <a:r>
              <a:rPr lang="en-AU" dirty="0" smtClean="0"/>
              <a:t>your bills </a:t>
            </a:r>
            <a:endParaRPr lang="en-AU" i="0" baseline="0" dirty="0" smtClean="0"/>
          </a:p>
          <a:p>
            <a:pPr>
              <a:buFont typeface="Arial" pitchFamily="34" charset="0"/>
              <a:buNone/>
            </a:pPr>
            <a:endParaRPr lang="en-AU" i="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AU" sz="1400" dirty="0" smtClean="0"/>
              <a:t>One way to check your electricity use is to look at the number of </a:t>
            </a:r>
            <a:r>
              <a:rPr lang="en-AU" sz="1400" dirty="0" err="1" smtClean="0"/>
              <a:t>kiloWatts</a:t>
            </a:r>
            <a:r>
              <a:rPr lang="en-AU" sz="1400" dirty="0" smtClean="0"/>
              <a:t> you have used</a:t>
            </a:r>
            <a:r>
              <a:rPr lang="en-AU" sz="1400" baseline="0" dirty="0" smtClean="0"/>
              <a:t> on your bill</a:t>
            </a:r>
            <a:endParaRPr lang="en-AU" sz="1400" dirty="0" smtClean="0"/>
          </a:p>
          <a:p>
            <a:pPr>
              <a:buFont typeface="Arial" pitchFamily="34" charset="0"/>
              <a:buNone/>
            </a:pPr>
            <a:endParaRPr lang="en-AU" sz="1400" dirty="0" smtClean="0"/>
          </a:p>
          <a:p>
            <a:pPr>
              <a:buFont typeface="Arial" pitchFamily="34" charset="0"/>
              <a:buNone/>
            </a:pPr>
            <a:endParaRPr lang="en-AU" sz="1400" dirty="0" smtClean="0"/>
          </a:p>
        </p:txBody>
      </p:sp>
      <p:sp>
        <p:nvSpPr>
          <p:cNvPr id="6" name="Slide Number Placeholder 5"/>
          <p:cNvSpPr>
            <a:spLocks noGrp="1"/>
          </p:cNvSpPr>
          <p:nvPr>
            <p:ph type="sldNum" sz="quarter" idx="11"/>
          </p:nvPr>
        </p:nvSpPr>
        <p:spPr/>
        <p:txBody>
          <a:bodyPr/>
          <a:lstStyle/>
          <a:p>
            <a:fld id="{9B806F9C-D8D4-4F10-806E-50B300641FDA}" type="slidenum">
              <a:rPr lang="en-AU" smtClean="0"/>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400" dirty="0" smtClean="0"/>
              <a:t>Every appliance in your house uses a different amount of electricity </a:t>
            </a:r>
          </a:p>
          <a:p>
            <a:pPr>
              <a:buFont typeface="Arial" pitchFamily="34" charset="0"/>
              <a:buChar char="•"/>
            </a:pPr>
            <a:endParaRPr lang="en-AU" sz="1400" dirty="0" smtClean="0"/>
          </a:p>
          <a:p>
            <a:pPr>
              <a:buFont typeface="Arial" pitchFamily="34" charset="0"/>
              <a:buChar char="•"/>
            </a:pPr>
            <a:r>
              <a:rPr lang="en-AU" sz="1400" dirty="0" smtClean="0"/>
              <a:t>  Most appliances will tell you how much electricity they use.  Look for the silver label on the back or it might be written into the metal or plastic on the appliance</a:t>
            </a:r>
          </a:p>
          <a:p>
            <a:pPr>
              <a:buFont typeface="Arial" pitchFamily="34" charset="0"/>
              <a:buChar char="•"/>
            </a:pPr>
            <a:endParaRPr lang="en-AU" sz="1400" dirty="0" smtClean="0"/>
          </a:p>
          <a:p>
            <a:pPr>
              <a:buFont typeface="Arial" pitchFamily="34" charset="0"/>
              <a:buChar char="•"/>
            </a:pPr>
            <a:r>
              <a:rPr lang="en-AU" sz="1400" dirty="0" smtClean="0"/>
              <a:t> </a:t>
            </a:r>
            <a:r>
              <a:rPr lang="en-AU" sz="1500" dirty="0" smtClean="0"/>
              <a:t> This appliance uses 2000W of power at any moment. This means it consumes 2kWh for every hour that it is used.  So that’s 4kWh in 2 hours, 6kWh in 3 hours</a:t>
            </a:r>
          </a:p>
          <a:p>
            <a:pPr>
              <a:buFont typeface="Arial" pitchFamily="34" charset="0"/>
              <a:buChar char="•"/>
            </a:pPr>
            <a:endParaRPr lang="en-AU" sz="1500" dirty="0" smtClean="0"/>
          </a:p>
          <a:p>
            <a:pPr>
              <a:buFont typeface="Arial" pitchFamily="34" charset="0"/>
              <a:buChar char="•"/>
            </a:pPr>
            <a:r>
              <a:rPr lang="en-AU" sz="1500" dirty="0" smtClean="0"/>
              <a:t>  Basically, you get charged for how long you use each appliance </a:t>
            </a:r>
          </a:p>
          <a:p>
            <a:pPr>
              <a:buFont typeface="Arial" pitchFamily="34" charset="0"/>
              <a:buNone/>
            </a:pPr>
            <a:endParaRPr lang="en-AU" sz="1400" dirty="0" smtClean="0"/>
          </a:p>
          <a:p>
            <a:pPr>
              <a:buFont typeface="Arial" pitchFamily="34" charset="0"/>
              <a:buChar char="•"/>
            </a:pPr>
            <a:endParaRPr lang="en-AU" sz="1400" dirty="0" smtClean="0"/>
          </a:p>
          <a:p>
            <a:pPr>
              <a:buFont typeface="Arial" pitchFamily="34" charset="0"/>
              <a:buChar char="•"/>
            </a:pPr>
            <a:endParaRPr lang="en-AU" sz="1400" dirty="0"/>
          </a:p>
        </p:txBody>
      </p:sp>
      <p:sp>
        <p:nvSpPr>
          <p:cNvPr id="6" name="Slide Number Placeholder 5"/>
          <p:cNvSpPr>
            <a:spLocks noGrp="1"/>
          </p:cNvSpPr>
          <p:nvPr>
            <p:ph type="sldNum" sz="quarter" idx="11"/>
          </p:nvPr>
        </p:nvSpPr>
        <p:spPr/>
        <p:txBody>
          <a:bodyPr/>
          <a:lstStyle/>
          <a:p>
            <a:fld id="{9B806F9C-D8D4-4F10-806E-50B300641FDA}" type="slidenum">
              <a:rPr lang="en-AU" smtClean="0"/>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sz="1400" dirty="0" smtClean="0"/>
              <a:t> Energy labels also tell you how much electricity is used</a:t>
            </a:r>
          </a:p>
          <a:p>
            <a:pPr>
              <a:buFont typeface="Arial" pitchFamily="34" charset="0"/>
              <a:buChar char="•"/>
            </a:pPr>
            <a:endParaRPr lang="en-AU" sz="1400" dirty="0" smtClean="0"/>
          </a:p>
          <a:p>
            <a:pPr>
              <a:buFont typeface="Arial" pitchFamily="34" charset="0"/>
              <a:buChar char="•"/>
            </a:pPr>
            <a:r>
              <a:rPr lang="en-AU" sz="1400" dirty="0" smtClean="0"/>
              <a:t> This fridge uses 505kWh each year</a:t>
            </a:r>
          </a:p>
          <a:p>
            <a:pPr>
              <a:buFont typeface="Arial" pitchFamily="34" charset="0"/>
              <a:buChar char="•"/>
            </a:pPr>
            <a:endParaRPr lang="en-AU" sz="1400" dirty="0" smtClean="0"/>
          </a:p>
          <a:p>
            <a:pPr>
              <a:buFont typeface="Arial" pitchFamily="34" charset="0"/>
              <a:buNone/>
            </a:pPr>
            <a:endParaRPr lang="en-AU" sz="1400" dirty="0" smtClean="0"/>
          </a:p>
          <a:p>
            <a:pPr>
              <a:buFont typeface="Arial" pitchFamily="34" charset="0"/>
              <a:buChar char="•"/>
            </a:pPr>
            <a:endParaRPr lang="en-AU" sz="1400" dirty="0"/>
          </a:p>
        </p:txBody>
      </p:sp>
      <p:sp>
        <p:nvSpPr>
          <p:cNvPr id="6" name="Slide Number Placeholder 5"/>
          <p:cNvSpPr>
            <a:spLocks noGrp="1"/>
          </p:cNvSpPr>
          <p:nvPr>
            <p:ph type="sldNum" sz="quarter" idx="11"/>
          </p:nvPr>
        </p:nvSpPr>
        <p:spPr/>
        <p:txBody>
          <a:bodyPr/>
          <a:lstStyle/>
          <a:p>
            <a:fld id="{9B806F9C-D8D4-4F10-806E-50B300641FDA}" type="slidenum">
              <a:rPr lang="en-AU" smtClean="0"/>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88">
              <a:buFont typeface="Arial" pitchFamily="34" charset="0"/>
              <a:buChar char="•"/>
              <a:defRPr/>
            </a:pPr>
            <a:r>
              <a:rPr lang="en-AU" sz="1400" dirty="0" smtClean="0"/>
              <a:t> Since 2009, Victoria has been replacing its old electricity meters with new smart meters. That process of changing everyone over to smart meters is almost finished</a:t>
            </a:r>
          </a:p>
          <a:p>
            <a:pPr defTabSz="906588">
              <a:buFont typeface="Arial" pitchFamily="34" charset="0"/>
              <a:buChar char="•"/>
              <a:defRPr/>
            </a:pPr>
            <a:endParaRPr lang="en-AU" sz="1400" dirty="0" smtClean="0"/>
          </a:p>
          <a:p>
            <a:pPr>
              <a:buFont typeface="Arial" pitchFamily="34" charset="0"/>
              <a:buChar char="•"/>
            </a:pPr>
            <a:r>
              <a:rPr lang="en-AU" sz="1400" dirty="0" smtClean="0"/>
              <a:t> Before smart meters, a meter reader would visit your house and record the total amount of electricity used through the meter. This reading was compared to the previous reading to work out how much electricity you had used in the billing period (the previous 90 Days)</a:t>
            </a:r>
          </a:p>
          <a:p>
            <a:pPr>
              <a:buFont typeface="Arial" pitchFamily="34" charset="0"/>
              <a:buChar char="•"/>
            </a:pPr>
            <a:endParaRPr lang="en-AU" sz="1400" dirty="0" smtClean="0"/>
          </a:p>
          <a:p>
            <a:pPr>
              <a:buFont typeface="Arial" pitchFamily="34" charset="0"/>
              <a:buChar char="•"/>
            </a:pPr>
            <a:r>
              <a:rPr lang="en-AU" sz="1400" dirty="0" smtClean="0"/>
              <a:t> Smart meters are different because they measure how much electricity a household has used every half hour. Smart meters record this information and then send it wirelessly and automatically to the electricity company</a:t>
            </a:r>
          </a:p>
          <a:p>
            <a:pPr>
              <a:buFont typeface="Arial" pitchFamily="34" charset="0"/>
              <a:buChar char="•"/>
            </a:pPr>
            <a:endParaRPr lang="en-AU" sz="1400" dirty="0" smtClean="0"/>
          </a:p>
          <a:p>
            <a:pPr>
              <a:buFont typeface="Arial" pitchFamily="34" charset="0"/>
              <a:buChar char="•"/>
            </a:pPr>
            <a:r>
              <a:rPr lang="en-AU" sz="1400" dirty="0" smtClean="0"/>
              <a:t>Just like the old electricity meters, you don’t actually own the smart meter - it is owned and managed by a distribution company, which collects the information from the smart meter and then they pass that information on to your retailer, and the retailer uses that information to send you a bill</a:t>
            </a:r>
          </a:p>
          <a:p>
            <a:endParaRPr lang="en-AU" sz="1400" dirty="0" smtClean="0"/>
          </a:p>
        </p:txBody>
      </p:sp>
      <p:sp>
        <p:nvSpPr>
          <p:cNvPr id="7" name="Slide Number Placeholder 6"/>
          <p:cNvSpPr>
            <a:spLocks noGrp="1"/>
          </p:cNvSpPr>
          <p:nvPr>
            <p:ph type="sldNum" sz="quarter" idx="13"/>
          </p:nvPr>
        </p:nvSpPr>
        <p:spPr/>
        <p:txBody>
          <a:bodyPr/>
          <a:lstStyle/>
          <a:p>
            <a:fld id="{9B806F9C-D8D4-4F10-806E-50B300641FDA}" type="slidenum">
              <a:rPr lang="en-AU" smtClean="0"/>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AU" dirty="0" smtClean="0"/>
              <a:t> Consumers</a:t>
            </a:r>
            <a:r>
              <a:rPr lang="en-AU" baseline="0" dirty="0" smtClean="0"/>
              <a:t> have been paying for the cost of smart meters since 2010 </a:t>
            </a:r>
            <a:r>
              <a:rPr lang="en-AU" dirty="0" smtClean="0"/>
              <a:t>(in 2013, each electricity account holder paid $110 - $170).  This cost, like the cost of poles and wires, has always been included in electricity bills</a:t>
            </a:r>
          </a:p>
          <a:p>
            <a:endParaRPr lang="en-AU" dirty="0" smtClean="0"/>
          </a:p>
          <a:p>
            <a:pPr>
              <a:buFont typeface="Arial" pitchFamily="34" charset="0"/>
              <a:buChar char="•"/>
            </a:pPr>
            <a:r>
              <a:rPr lang="en-AU" b="1" dirty="0" smtClean="0"/>
              <a:t> </a:t>
            </a:r>
            <a:r>
              <a:rPr lang="en-AU" dirty="0" smtClean="0"/>
              <a:t>Safety - smart meters contain a type of 'wireless communication device.' After measuring electricity use, smart meters store this information and send it to the electricity company wirelessly, using short bursts of radio waves—usually for a few seconds per day</a:t>
            </a:r>
          </a:p>
          <a:p>
            <a:pPr>
              <a:buFont typeface="Arial" pitchFamily="34" charset="0"/>
              <a:buNone/>
            </a:pPr>
            <a:endParaRPr lang="en-AU" dirty="0" smtClean="0"/>
          </a:p>
          <a:p>
            <a:pPr>
              <a:buFont typeface="Arial" pitchFamily="34" charset="0"/>
              <a:buNone/>
            </a:pPr>
            <a:r>
              <a:rPr lang="en-AU" dirty="0" smtClean="0"/>
              <a:t> There are rules about the safety of wireless communication devices such as smart meters and mobile phones. Smart meters have been independently tested to see if they comply with this rule - the electromagnetic radiation from smart meters is well below the limits in the rule and the tests showed that smart meters cause less electromagnetic exposure than many other household items like mobile phones and baby monitors</a:t>
            </a:r>
          </a:p>
          <a:p>
            <a:endParaRPr lang="en-AU" b="1" dirty="0" smtClean="0"/>
          </a:p>
          <a:p>
            <a:pPr>
              <a:buFont typeface="Arial" pitchFamily="34" charset="0"/>
              <a:buChar char="•"/>
            </a:pPr>
            <a:r>
              <a:rPr lang="en-AU" dirty="0" smtClean="0"/>
              <a:t> Privacy - Smart meters collect a lot of information about electricity use. There are rules about how personal information like smart meter information is kept private. The rules state that electricity companies:</a:t>
            </a:r>
          </a:p>
          <a:p>
            <a:pPr>
              <a:buFont typeface="Arial" pitchFamily="34" charset="0"/>
              <a:buChar char="•"/>
            </a:pPr>
            <a:endParaRPr lang="en-AU" dirty="0" smtClean="0"/>
          </a:p>
          <a:p>
            <a:pPr lvl="1"/>
            <a:r>
              <a:rPr lang="en-AU" dirty="0" smtClean="0"/>
              <a:t>· </a:t>
            </a:r>
            <a:r>
              <a:rPr lang="en-AU" i="1" dirty="0" smtClean="0"/>
              <a:t>must</a:t>
            </a:r>
            <a:r>
              <a:rPr lang="en-AU" dirty="0" smtClean="0"/>
              <a:t> protect your information from unauthorised access</a:t>
            </a:r>
          </a:p>
          <a:p>
            <a:pPr lvl="1"/>
            <a:r>
              <a:rPr lang="en-AU" dirty="0" smtClean="0"/>
              <a:t>· </a:t>
            </a:r>
            <a:r>
              <a:rPr lang="en-AU" i="1" dirty="0" smtClean="0"/>
              <a:t>must </a:t>
            </a:r>
            <a:r>
              <a:rPr lang="en-AU" dirty="0" smtClean="0"/>
              <a:t>give you your information if you ask for it, and </a:t>
            </a:r>
          </a:p>
          <a:p>
            <a:pPr lvl="1"/>
            <a:r>
              <a:rPr lang="en-AU" dirty="0" smtClean="0"/>
              <a:t>· </a:t>
            </a:r>
            <a:r>
              <a:rPr lang="en-AU" i="1" dirty="0" smtClean="0"/>
              <a:t>must not </a:t>
            </a:r>
            <a:r>
              <a:rPr lang="en-AU" dirty="0" smtClean="0"/>
              <a:t>share your information with anyone else unless you agree first</a:t>
            </a:r>
          </a:p>
          <a:p>
            <a:endParaRPr lang="en-AU" dirty="0" smtClean="0"/>
          </a:p>
          <a:p>
            <a:r>
              <a:rPr lang="en-AU" dirty="0" smtClean="0"/>
              <a:t>Smart Meters have security features to stop other people from tampering with it and the information is protected with a password, and when the information is sent wirelessly it is coded so others can't understand it</a:t>
            </a:r>
          </a:p>
          <a:p>
            <a:endParaRPr lang="en-AU" dirty="0" smtClean="0"/>
          </a:p>
          <a:p>
            <a:pPr>
              <a:buFont typeface="Arial" pitchFamily="34" charset="0"/>
              <a:buNone/>
            </a:pPr>
            <a:r>
              <a:rPr lang="en-AU" dirty="0" smtClean="0"/>
              <a:t>The Victorian Government's policy is that all Victorian households and small businesses will have their old meter replaced with a smart meter</a:t>
            </a:r>
          </a:p>
          <a:p>
            <a:endParaRPr lang="en-AU" i="1"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400" dirty="0" smtClean="0"/>
              <a:t>One of the benefits of smart meters is they provide accurate information on how you use electricity:</a:t>
            </a:r>
          </a:p>
          <a:p>
            <a:pPr>
              <a:buFont typeface="Arial" pitchFamily="34" charset="0"/>
              <a:buNone/>
            </a:pPr>
            <a:r>
              <a:rPr lang="en-AU" sz="1400" dirty="0" smtClean="0"/>
              <a:t>  </a:t>
            </a:r>
          </a:p>
          <a:p>
            <a:pPr>
              <a:buFont typeface="Arial" pitchFamily="34" charset="0"/>
              <a:buChar char="•"/>
            </a:pPr>
            <a:r>
              <a:rPr lang="en-AU" sz="1400" dirty="0" smtClean="0"/>
              <a:t> This information can be used in the My Power Planner website to accurately estimate your electricity costs</a:t>
            </a:r>
          </a:p>
          <a:p>
            <a:pPr>
              <a:buFont typeface="Arial" pitchFamily="34" charset="0"/>
              <a:buChar char="•"/>
            </a:pPr>
            <a:r>
              <a:rPr lang="en-AU" sz="1400" dirty="0" smtClean="0"/>
              <a:t> The information can also be shown on an in-home display or a web portal  </a:t>
            </a:r>
          </a:p>
          <a:p>
            <a:pPr defTabSz="906588">
              <a:defRPr/>
            </a:pPr>
            <a:endParaRPr lang="en-AU" sz="1400" dirty="0" smtClean="0"/>
          </a:p>
          <a:p>
            <a:pPr defTabSz="906588">
              <a:defRPr/>
            </a:pPr>
            <a:r>
              <a:rPr lang="en-AU" sz="1400" dirty="0" smtClean="0"/>
              <a:t>In-Home Displays (IHDs) are small, portable devices that take information from the smart meter and display it on a screen.  The screen shows you how much electricity you are using at the moment. Some in-home displays also tell you how much the electricity is costing you</a:t>
            </a:r>
          </a:p>
          <a:p>
            <a:r>
              <a:rPr lang="en-AU" sz="1400" dirty="0" smtClean="0"/>
              <a:t>                                                                                                                                                                                                                                                                                                      </a:t>
            </a:r>
          </a:p>
          <a:p>
            <a:pPr>
              <a:buFont typeface="Arial" pitchFamily="34" charset="0"/>
              <a:buChar char="•"/>
            </a:pPr>
            <a:r>
              <a:rPr lang="en-AU" sz="1400" dirty="0" smtClean="0"/>
              <a:t> In-home displays cost between $50 and $300</a:t>
            </a:r>
          </a:p>
          <a:p>
            <a:endParaRPr lang="en-AU" sz="1400" dirty="0" smtClean="0"/>
          </a:p>
        </p:txBody>
      </p:sp>
      <p:sp>
        <p:nvSpPr>
          <p:cNvPr id="7" name="Slide Number Placeholder 6"/>
          <p:cNvSpPr>
            <a:spLocks noGrp="1"/>
          </p:cNvSpPr>
          <p:nvPr>
            <p:ph type="sldNum" sz="quarter" idx="13"/>
          </p:nvPr>
        </p:nvSpPr>
        <p:spPr/>
        <p:txBody>
          <a:bodyPr/>
          <a:lstStyle/>
          <a:p>
            <a:fld id="{9B806F9C-D8D4-4F10-806E-50B300641FDA}" type="slidenum">
              <a:rPr lang="en-AU" smtClean="0"/>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i="0" baseline="0" dirty="0" smtClean="0"/>
          </a:p>
        </p:txBody>
      </p:sp>
      <p:sp>
        <p:nvSpPr>
          <p:cNvPr id="7" name="Slide Number Placeholder 6"/>
          <p:cNvSpPr>
            <a:spLocks noGrp="1"/>
          </p:cNvSpPr>
          <p:nvPr>
            <p:ph type="sldNum" sz="quarter" idx="13"/>
          </p:nvPr>
        </p:nvSpPr>
        <p:spPr/>
        <p:txBody>
          <a:bodyPr/>
          <a:lstStyle/>
          <a:p>
            <a:fld id="{9B806F9C-D8D4-4F10-806E-50B300641FDA}" type="slidenum">
              <a:rPr lang="en-AU" smtClean="0"/>
              <a:pPr/>
              <a:t>2</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AU" sz="1400" dirty="0" smtClean="0"/>
              <a:t>Web portals are websites that let you look at the electricity information for your house. They work by connecting up with the data that from your smart meter. The portal displays data in a way that’s easy to understand.</a:t>
            </a:r>
          </a:p>
          <a:p>
            <a:r>
              <a:rPr lang="en-AU" sz="1400" dirty="0" smtClean="0"/>
              <a:t> </a:t>
            </a:r>
          </a:p>
          <a:p>
            <a:pPr>
              <a:buFont typeface="Arial" pitchFamily="34" charset="0"/>
              <a:buChar char="•"/>
            </a:pPr>
            <a:r>
              <a:rPr lang="en-AU" sz="1400" dirty="0" smtClean="0"/>
              <a:t> Energy web portals are offered by some energy companies and some distributors (the people you contact when their is a blackout), and each one is different, you have to be a customer of one of those companies to use their portal</a:t>
            </a:r>
          </a:p>
          <a:p>
            <a:pPr>
              <a:buFont typeface="Arial" pitchFamily="34" charset="0"/>
              <a:buChar char="•"/>
            </a:pPr>
            <a:endParaRPr lang="en-AU" sz="1400" dirty="0" smtClean="0"/>
          </a:p>
          <a:p>
            <a:pPr>
              <a:buFont typeface="Arial" pitchFamily="34" charset="0"/>
              <a:buChar char="•"/>
            </a:pPr>
            <a:r>
              <a:rPr lang="en-AU" sz="1400" dirty="0" smtClean="0"/>
              <a:t> Not all companies have a portal. Whether you can use a distributor’s portal depends on whether you live in the distributor’s area</a:t>
            </a:r>
          </a:p>
          <a:p>
            <a:r>
              <a:rPr lang="en-AU" sz="1400" dirty="0" smtClean="0"/>
              <a:t> </a:t>
            </a:r>
          </a:p>
          <a:p>
            <a:pPr>
              <a:buFont typeface="Arial" pitchFamily="34" charset="0"/>
              <a:buChar char="•"/>
            </a:pPr>
            <a:r>
              <a:rPr lang="en-AU" sz="1400" dirty="0" smtClean="0"/>
              <a:t> If you are a customer of one of the companies with a portal, you’ll need to sign up to use it.  You will need a computer with an internet connection, a recent electricity bill (to get your account details) and an e-mail address. It should be free, but it might take a day or so for the portal to be set up</a:t>
            </a:r>
          </a:p>
          <a:p>
            <a:endParaRPr lang="en-AU" sz="1400" dirty="0" smtClean="0"/>
          </a:p>
        </p:txBody>
      </p:sp>
      <p:sp>
        <p:nvSpPr>
          <p:cNvPr id="7" name="Slide Number Placeholder 6"/>
          <p:cNvSpPr>
            <a:spLocks noGrp="1"/>
          </p:cNvSpPr>
          <p:nvPr>
            <p:ph type="sldNum" sz="quarter" idx="13"/>
          </p:nvPr>
        </p:nvSpPr>
        <p:spPr/>
        <p:txBody>
          <a:bodyPr/>
          <a:lstStyle/>
          <a:p>
            <a:fld id="{9B806F9C-D8D4-4F10-806E-50B300641FDA}" type="slidenum">
              <a:rPr lang="en-AU" smtClean="0"/>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AU" sz="1400" dirty="0" smtClean="0"/>
              <a:t>Web portals are websites that let you look at the electricity information for your house. They work by connecting up with the data that from your smart meter. The portal displays data in a way that’s easy to understand.</a:t>
            </a:r>
          </a:p>
          <a:p>
            <a:r>
              <a:rPr lang="en-AU" sz="1400" dirty="0" smtClean="0"/>
              <a:t> </a:t>
            </a:r>
          </a:p>
          <a:p>
            <a:pPr>
              <a:buFont typeface="Arial" pitchFamily="34" charset="0"/>
              <a:buChar char="•"/>
            </a:pPr>
            <a:r>
              <a:rPr lang="en-AU" sz="1400" dirty="0" smtClean="0"/>
              <a:t> Energy web portals are offered by some energy companies and some distributors (the people you contact when their is a blackout), and each one is different, you have to be a customer of one of those companies to use their portal</a:t>
            </a:r>
          </a:p>
          <a:p>
            <a:pPr>
              <a:buFont typeface="Arial" pitchFamily="34" charset="0"/>
              <a:buChar char="•"/>
            </a:pPr>
            <a:endParaRPr lang="en-AU" sz="1400" dirty="0" smtClean="0"/>
          </a:p>
          <a:p>
            <a:pPr>
              <a:buFont typeface="Arial" pitchFamily="34" charset="0"/>
              <a:buChar char="•"/>
            </a:pPr>
            <a:r>
              <a:rPr lang="en-AU" sz="1400" dirty="0" smtClean="0"/>
              <a:t> Not all companies have a portal. Whether you can use a distributor’s portal depends on whether you live in the distributor’s area</a:t>
            </a:r>
          </a:p>
          <a:p>
            <a:r>
              <a:rPr lang="en-AU" sz="1400" dirty="0" smtClean="0"/>
              <a:t> </a:t>
            </a:r>
          </a:p>
          <a:p>
            <a:pPr>
              <a:buFont typeface="Arial" pitchFamily="34" charset="0"/>
              <a:buChar char="•"/>
            </a:pPr>
            <a:r>
              <a:rPr lang="en-AU" sz="1400" dirty="0" smtClean="0"/>
              <a:t> If you are a customer of one of the companies with a portal, you’ll need to sign up to use it.  You will need a computer with an internet connection, a recent electricity bill (to get your account details) and an e-mail address. It should be free, but it might take a day or so for the portal to be set up</a:t>
            </a:r>
          </a:p>
          <a:p>
            <a:endParaRPr lang="en-AU" sz="1400" dirty="0" smtClean="0"/>
          </a:p>
        </p:txBody>
      </p:sp>
      <p:sp>
        <p:nvSpPr>
          <p:cNvPr id="7" name="Slide Number Placeholder 6"/>
          <p:cNvSpPr>
            <a:spLocks noGrp="1"/>
          </p:cNvSpPr>
          <p:nvPr>
            <p:ph type="sldNum" sz="quarter" idx="13"/>
          </p:nvPr>
        </p:nvSpPr>
        <p:spPr/>
        <p:txBody>
          <a:bodyPr/>
          <a:lstStyle/>
          <a:p>
            <a:fld id="{9B806F9C-D8D4-4F10-806E-50B300641FDA}" type="slidenum">
              <a:rPr lang="en-AU" smtClean="0"/>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400" dirty="0" smtClean="0"/>
              <a:t>You may notice that My Power Planner shows some deals as </a:t>
            </a:r>
            <a:r>
              <a:rPr lang="en-AU" sz="1400" u="sng" dirty="0" smtClean="0"/>
              <a:t>Flexible Pricing</a:t>
            </a:r>
          </a:p>
          <a:p>
            <a:endParaRPr lang="en-AU" sz="1400" dirty="0" smtClean="0"/>
          </a:p>
          <a:p>
            <a:pPr>
              <a:buFont typeface="Arial" pitchFamily="34" charset="0"/>
              <a:buChar char="•"/>
            </a:pPr>
            <a:r>
              <a:rPr lang="en-AU" sz="1400" dirty="0" smtClean="0"/>
              <a:t>  Flexible pricing is now available in Victoria</a:t>
            </a:r>
          </a:p>
          <a:p>
            <a:pPr>
              <a:buFont typeface="Arial" pitchFamily="34" charset="0"/>
              <a:buNone/>
            </a:pPr>
            <a:endParaRPr lang="en-AU" sz="1400" dirty="0" smtClean="0"/>
          </a:p>
          <a:p>
            <a:pPr>
              <a:buFont typeface="Arial" pitchFamily="34" charset="0"/>
              <a:buNone/>
            </a:pPr>
            <a:r>
              <a:rPr lang="en-AU" sz="1400" dirty="0" smtClean="0"/>
              <a:t>Normally bills contain two sets of charges:</a:t>
            </a:r>
          </a:p>
          <a:p>
            <a:pPr>
              <a:buFont typeface="Arial" pitchFamily="34" charset="0"/>
              <a:buNone/>
            </a:pPr>
            <a:endParaRPr lang="en-AU" sz="1400" dirty="0" smtClean="0"/>
          </a:p>
          <a:p>
            <a:pPr lvl="1">
              <a:buFont typeface="Arial" pitchFamily="34" charset="0"/>
              <a:buChar char="•"/>
            </a:pPr>
            <a:r>
              <a:rPr lang="en-AU" sz="1400" dirty="0" smtClean="0"/>
              <a:t>  </a:t>
            </a:r>
            <a:r>
              <a:rPr lang="en-AU" sz="1400" u="sng" dirty="0" smtClean="0"/>
              <a:t>Supply charge </a:t>
            </a:r>
            <a:r>
              <a:rPr lang="en-AU" sz="1400" dirty="0" smtClean="0"/>
              <a:t>which is a set amount for each day to pay for energy supply</a:t>
            </a:r>
          </a:p>
          <a:p>
            <a:pPr lvl="1">
              <a:buFont typeface="Arial" pitchFamily="34" charset="0"/>
              <a:buNone/>
            </a:pPr>
            <a:endParaRPr lang="en-AU" sz="1400" dirty="0" smtClean="0"/>
          </a:p>
          <a:p>
            <a:pPr lvl="1">
              <a:buFont typeface="Arial" pitchFamily="34" charset="0"/>
              <a:buChar char="•"/>
            </a:pPr>
            <a:r>
              <a:rPr lang="en-AU" sz="1400" dirty="0" smtClean="0"/>
              <a:t> </a:t>
            </a:r>
            <a:r>
              <a:rPr lang="en-AU" sz="1400" u="sng" dirty="0" smtClean="0"/>
              <a:t>Usage charges </a:t>
            </a:r>
            <a:r>
              <a:rPr lang="en-AU" sz="1400" dirty="0" smtClean="0"/>
              <a:t>for the amount of electricity you use </a:t>
            </a:r>
          </a:p>
          <a:p>
            <a:endParaRPr lang="en-AU" sz="1400" dirty="0" smtClean="0"/>
          </a:p>
          <a:p>
            <a:pPr>
              <a:buFont typeface="Arial" pitchFamily="34" charset="0"/>
              <a:buChar char="•"/>
            </a:pPr>
            <a:r>
              <a:rPr lang="en-AU" sz="1400" dirty="0" smtClean="0"/>
              <a:t> Most people are used to paying a set prices for the electricity they use – that is the price for each bit of electricity is the same, no matter </a:t>
            </a:r>
            <a:r>
              <a:rPr lang="en-AU" sz="1400" i="1" u="sng" dirty="0" smtClean="0"/>
              <a:t>when</a:t>
            </a:r>
            <a:r>
              <a:rPr lang="en-AU" sz="1400" i="1" dirty="0" smtClean="0"/>
              <a:t>  </a:t>
            </a:r>
            <a:r>
              <a:rPr lang="en-AU" sz="1400" dirty="0" smtClean="0"/>
              <a:t>it was used</a:t>
            </a:r>
          </a:p>
          <a:p>
            <a:endParaRPr lang="en-AU" sz="1400"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06588">
              <a:buFont typeface="Arial" pitchFamily="34" charset="0"/>
              <a:buChar char="•"/>
              <a:defRPr/>
            </a:pPr>
            <a:r>
              <a:rPr lang="en-AU" sz="1400" dirty="0" smtClean="0"/>
              <a:t>  Flexible pricing is different – the cost of electricity is different depending on the time of day and the day of the week it is used</a:t>
            </a:r>
          </a:p>
          <a:p>
            <a:pPr defTabSz="906588">
              <a:defRPr/>
            </a:pPr>
            <a:endParaRPr lang="en-AU" sz="1400" dirty="0" smtClean="0"/>
          </a:p>
          <a:p>
            <a:pPr>
              <a:buFont typeface="Arial" pitchFamily="34" charset="0"/>
              <a:buChar char="•"/>
            </a:pPr>
            <a:r>
              <a:rPr lang="en-AU" sz="1400" dirty="0" smtClean="0"/>
              <a:t>  In this flexible pricing deal shown has three different time periods, each with its own price:</a:t>
            </a:r>
          </a:p>
          <a:p>
            <a:pPr>
              <a:buFont typeface="Arial" pitchFamily="34" charset="0"/>
              <a:buChar char="•"/>
            </a:pPr>
            <a:endParaRPr lang="en-AU" sz="1400" dirty="0" smtClean="0"/>
          </a:p>
          <a:p>
            <a:pPr marL="685701" lvl="1" indent="-228567">
              <a:buFont typeface="+mj-lt"/>
              <a:buAutoNum type="arabicPeriod"/>
            </a:pPr>
            <a:r>
              <a:rPr lang="en-AU" sz="1400" dirty="0" smtClean="0"/>
              <a:t>Peak period - where electricity costs the most money</a:t>
            </a:r>
          </a:p>
          <a:p>
            <a:pPr marL="685701" lvl="1" indent="-228567">
              <a:buFont typeface="+mj-lt"/>
              <a:buAutoNum type="arabicPeriod"/>
            </a:pPr>
            <a:endParaRPr lang="en-AU" sz="1400" dirty="0" smtClean="0"/>
          </a:p>
          <a:p>
            <a:pPr marL="685701" lvl="1" indent="-228567">
              <a:buFont typeface="+mj-lt"/>
              <a:buAutoNum type="arabicPeriod"/>
            </a:pPr>
            <a:r>
              <a:rPr lang="en-AU" sz="1400" dirty="0" smtClean="0"/>
              <a:t>Shoulder period when it costs a bit less</a:t>
            </a:r>
          </a:p>
          <a:p>
            <a:pPr marL="685701" lvl="1" indent="-228567">
              <a:buFont typeface="+mj-lt"/>
              <a:buAutoNum type="arabicPeriod"/>
            </a:pPr>
            <a:endParaRPr lang="en-AU" sz="1400" dirty="0" smtClean="0"/>
          </a:p>
          <a:p>
            <a:pPr marL="685701" lvl="1" indent="-228567">
              <a:buFont typeface="+mj-lt"/>
              <a:buAutoNum type="arabicPeriod"/>
            </a:pPr>
            <a:r>
              <a:rPr lang="en-AU" sz="1400" dirty="0" smtClean="0"/>
              <a:t>Off-peak period when electricity is at its cheapest</a:t>
            </a:r>
          </a:p>
          <a:p>
            <a:endParaRPr lang="en-AU" sz="1400" dirty="0" smtClean="0"/>
          </a:p>
          <a:p>
            <a:pPr>
              <a:buFont typeface="Arial" pitchFamily="34" charset="0"/>
              <a:buChar char="•"/>
            </a:pPr>
            <a:r>
              <a:rPr lang="en-AU" sz="1400" dirty="0" smtClean="0"/>
              <a:t> Some flexible pricing deals will use these same periods, others will be different but they should generally follow the pattern of being cheapest overnight and most expensive in the afternoon and evening on a weekday</a:t>
            </a:r>
          </a:p>
          <a:p>
            <a:pPr>
              <a:buFont typeface="Arial" pitchFamily="34" charset="0"/>
              <a:buChar char="•"/>
            </a:pPr>
            <a:endParaRPr lang="en-AU" sz="1400" dirty="0" smtClean="0"/>
          </a:p>
          <a:p>
            <a:pPr>
              <a:buFont typeface="Arial" pitchFamily="34" charset="0"/>
              <a:buChar char="•"/>
            </a:pPr>
            <a:r>
              <a:rPr lang="en-AU" sz="1400" dirty="0" smtClean="0"/>
              <a:t> Some people already have off peak rates for appliances, such as hot water or slab heating.  Flexible pricing is different - all appliances are charged at lower off peak rates overnight, not just the hot water</a:t>
            </a:r>
          </a:p>
          <a:p>
            <a:pPr>
              <a:buFont typeface="Arial" pitchFamily="34" charset="0"/>
              <a:buChar char="•"/>
            </a:pPr>
            <a:endParaRPr lang="en-AU" sz="1400" dirty="0" smtClean="0"/>
          </a:p>
          <a:p>
            <a:pPr>
              <a:buFont typeface="Arial" pitchFamily="34" charset="0"/>
              <a:buNone/>
            </a:pPr>
            <a:r>
              <a:rPr lang="en-AU" sz="1400" dirty="0" smtClean="0"/>
              <a:t>(Some customers will already have time of use rates – an off peak and peak rate often shown on bills GH/GL or WINNER tariff)</a:t>
            </a:r>
          </a:p>
          <a:p>
            <a:pPr>
              <a:buFont typeface="Arial" pitchFamily="34" charset="0"/>
              <a:buChar char="•"/>
            </a:pPr>
            <a:endParaRPr lang="en-AU" sz="1400" dirty="0" smtClean="0"/>
          </a:p>
        </p:txBody>
      </p:sp>
      <p:sp>
        <p:nvSpPr>
          <p:cNvPr id="7" name="Slide Number Placeholder 6"/>
          <p:cNvSpPr>
            <a:spLocks noGrp="1"/>
          </p:cNvSpPr>
          <p:nvPr>
            <p:ph type="sldNum" sz="quarter" idx="13"/>
          </p:nvPr>
        </p:nvSpPr>
        <p:spPr/>
        <p:txBody>
          <a:bodyPr/>
          <a:lstStyle/>
          <a:p>
            <a:fld id="{9B806F9C-D8D4-4F10-806E-50B300641FDA}" type="slidenum">
              <a:rPr lang="en-AU" smtClean="0"/>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9B806F9C-D8D4-4F10-806E-50B300641FDA}" type="slidenum">
              <a:rPr lang="en-AU" smtClean="0"/>
              <a:pPr/>
              <a:t>24</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9B806F9C-D8D4-4F10-806E-50B300641FDA}" type="slidenum">
              <a:rPr lang="en-AU" smtClean="0"/>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dirty="0" smtClean="0">
                <a:solidFill>
                  <a:srgbClr val="58595B"/>
                </a:solidFill>
                <a:latin typeface="HelveticaNeueLT Std" pitchFamily="34" charset="0"/>
              </a:rPr>
              <a:t>First, check with the company sending you bills to see if you must pay an exit fee or if they’ll match the new deal</a:t>
            </a:r>
          </a:p>
          <a:p>
            <a:pPr>
              <a:buFont typeface="Arial" pitchFamily="34" charset="0"/>
              <a:buChar char="•"/>
            </a:pPr>
            <a:endParaRPr lang="en-AU" dirty="0" smtClean="0"/>
          </a:p>
          <a:p>
            <a:pPr>
              <a:buFont typeface="Arial" pitchFamily="34" charset="0"/>
              <a:buChar char="•"/>
            </a:pPr>
            <a:r>
              <a:rPr lang="en-AU" dirty="0" smtClean="0"/>
              <a:t> Say the name of the plan you want</a:t>
            </a:r>
          </a:p>
          <a:p>
            <a:pPr>
              <a:buFont typeface="Arial" pitchFamily="34" charset="0"/>
              <a:buChar char="•"/>
            </a:pPr>
            <a:endParaRPr lang="en-AU" dirty="0" smtClean="0"/>
          </a:p>
          <a:p>
            <a:pPr>
              <a:buFont typeface="Arial" pitchFamily="34" charset="0"/>
              <a:buChar char="•"/>
            </a:pPr>
            <a:r>
              <a:rPr lang="en-AU" dirty="0" smtClean="0"/>
              <a:t> You will also be asked for your name, address, phone number and birth date, as well as details for any extra account holders</a:t>
            </a:r>
          </a:p>
          <a:p>
            <a:pPr>
              <a:buFont typeface="Arial" pitchFamily="34" charset="0"/>
              <a:buChar char="•"/>
            </a:pPr>
            <a:endParaRPr lang="en-AU" dirty="0" smtClean="0"/>
          </a:p>
          <a:p>
            <a:pPr>
              <a:buFont typeface="Arial" pitchFamily="34" charset="0"/>
              <a:buChar char="•"/>
            </a:pPr>
            <a:r>
              <a:rPr lang="en-AU" dirty="0" smtClean="0"/>
              <a:t> The person from the energy company will read or play a recording of the terms and conditions and ask you whether they understand and agree to them. If you have questions or if anything is unclear, you should ask the operator about it</a:t>
            </a:r>
          </a:p>
          <a:p>
            <a:pPr>
              <a:buFont typeface="Arial" pitchFamily="34" charset="0"/>
              <a:buChar char="•"/>
            </a:pPr>
            <a:endParaRPr lang="en-AU" dirty="0" smtClean="0"/>
          </a:p>
          <a:p>
            <a:pPr defTabSz="453405">
              <a:buFont typeface="Arial" pitchFamily="34" charset="0"/>
              <a:buChar char="•"/>
              <a:defRPr/>
            </a:pPr>
            <a:r>
              <a:rPr lang="en-AU" dirty="0" smtClean="0"/>
              <a:t> Don’t forget to give your concession card details, if you have one </a:t>
            </a:r>
          </a:p>
          <a:p>
            <a:pPr defTabSz="453405">
              <a:buFont typeface="Arial" pitchFamily="34" charset="0"/>
              <a:buChar char="•"/>
              <a:defRPr/>
            </a:pPr>
            <a:endParaRPr lang="en-AU" dirty="0" smtClean="0"/>
          </a:p>
          <a:p>
            <a:pPr defTabSz="453405">
              <a:buFont typeface="Arial" pitchFamily="34" charset="0"/>
              <a:buChar char="•"/>
              <a:defRPr/>
            </a:pPr>
            <a:r>
              <a:rPr lang="en-AU" dirty="0" smtClean="0"/>
              <a:t>The energy company will organise the rest – you do not need to contact your old energy company</a:t>
            </a:r>
          </a:p>
          <a:p>
            <a:pPr defTabSz="453405">
              <a:buFont typeface="Arial" pitchFamily="34" charset="0"/>
              <a:buChar char="•"/>
              <a:defRPr/>
            </a:pPr>
            <a:endParaRPr lang="en-AU" dirty="0" smtClean="0"/>
          </a:p>
          <a:p>
            <a:pPr>
              <a:buFont typeface="Arial" pitchFamily="34" charset="0"/>
              <a:buChar char="•"/>
            </a:pPr>
            <a:r>
              <a:rPr lang="en-AU" dirty="0" smtClean="0"/>
              <a:t> Remember, it is ok to change your mind - you have a 10 day ‘cooling-off period’. During this time, if you change your mind you can contact the energy company to let them know</a:t>
            </a:r>
          </a:p>
          <a:p>
            <a:endParaRPr lang="en-AU"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bwMode="auto">
          <a:noFill/>
        </p:spPr>
        <p:txBody>
          <a:bodyPr wrap="square" numCol="1" anchor="t" anchorCtr="0" compatLnSpc="1">
            <a:prstTxWarp prst="textNoShape">
              <a:avLst/>
            </a:prstTxWarp>
          </a:bodyPr>
          <a:lstStyle/>
          <a:p>
            <a:pPr defTabSz="453339">
              <a:defRPr/>
            </a:pPr>
            <a:r>
              <a:rPr lang="en-AU" dirty="0" smtClean="0"/>
              <a:t>A recent report by St Vincent de Paul (</a:t>
            </a:r>
            <a:r>
              <a:rPr lang="en-AU" u="sng" dirty="0" smtClean="0">
                <a:hlinkClick r:id="rId3"/>
              </a:rPr>
              <a:t>http://www.vinnies.org.au/icms_docs/192728_Victorian_Energy_Prices.pdf</a:t>
            </a:r>
            <a:r>
              <a:rPr lang="en-AU" dirty="0" smtClean="0"/>
              <a:t>) found that “Households with  typical electricity consumption (4,800kWh) can save up to $715 - $920 per annum” by switching from the worst to the best offer</a:t>
            </a:r>
          </a:p>
          <a:p>
            <a:endParaRPr lang="en-AU"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88">
              <a:defRPr/>
            </a:pPr>
            <a:r>
              <a:rPr lang="en-AU" sz="1400" dirty="0" smtClean="0"/>
              <a:t>Once you understand a bit about your bill you can use the My Power Planner website to help choose a great electricity deal</a:t>
            </a:r>
          </a:p>
          <a:p>
            <a:endParaRPr lang="en-AU" sz="1400" dirty="0" smtClean="0"/>
          </a:p>
          <a:p>
            <a:pPr>
              <a:buFont typeface="Arial" pitchFamily="34" charset="0"/>
              <a:buChar char="•"/>
            </a:pPr>
            <a:r>
              <a:rPr lang="en-AU" sz="1400" dirty="0" smtClean="0"/>
              <a:t> My Power Planner is an independent government run price comparison service for electricity</a:t>
            </a:r>
          </a:p>
          <a:p>
            <a:pPr>
              <a:buFont typeface="Arial" pitchFamily="34" charset="0"/>
              <a:buChar char="•"/>
            </a:pPr>
            <a:endParaRPr lang="en-AU" sz="1400" dirty="0" smtClean="0"/>
          </a:p>
          <a:p>
            <a:pPr>
              <a:buFont typeface="Arial" pitchFamily="34" charset="0"/>
              <a:buChar char="•"/>
            </a:pPr>
            <a:r>
              <a:rPr lang="en-AU" sz="1400" dirty="0" smtClean="0"/>
              <a:t> Other price comparison websites may have deals with specific retailers, so they don’t compare all of the offers to find you the very best deal</a:t>
            </a:r>
          </a:p>
          <a:p>
            <a:endParaRPr lang="en-AU" sz="1400" dirty="0" smtClean="0"/>
          </a:p>
          <a:p>
            <a:pPr>
              <a:buFont typeface="Arial" pitchFamily="34" charset="0"/>
              <a:buChar char="•"/>
            </a:pPr>
            <a:r>
              <a:rPr lang="en-AU" sz="1400" dirty="0" smtClean="0"/>
              <a:t> By answering a few questions My Power Planner will estimate the cost of different electricity deals</a:t>
            </a:r>
          </a:p>
          <a:p>
            <a:pPr>
              <a:buFont typeface="Arial" pitchFamily="34" charset="0"/>
              <a:buNone/>
            </a:pPr>
            <a:endParaRPr lang="en-AU" sz="1400" dirty="0" smtClean="0"/>
          </a:p>
          <a:p>
            <a:pPr>
              <a:buFont typeface="Arial" pitchFamily="34" charset="0"/>
              <a:buChar char="•"/>
            </a:pPr>
            <a:r>
              <a:rPr lang="en-AU" sz="1400" dirty="0" smtClean="0"/>
              <a:t> To start you will need a recent electricity bill, a computer and some information about your house</a:t>
            </a:r>
          </a:p>
        </p:txBody>
      </p:sp>
      <p:sp>
        <p:nvSpPr>
          <p:cNvPr id="7" name="Slide Number Placeholder 6"/>
          <p:cNvSpPr>
            <a:spLocks noGrp="1"/>
          </p:cNvSpPr>
          <p:nvPr>
            <p:ph type="sldNum" sz="quarter" idx="13"/>
          </p:nvPr>
        </p:nvSpPr>
        <p:spPr/>
        <p:txBody>
          <a:bodyPr/>
          <a:lstStyle/>
          <a:p>
            <a:fld id="{9B806F9C-D8D4-4F10-806E-50B300641FDA}" type="slidenum">
              <a:rPr lang="en-AU" smtClean="0"/>
              <a:pPr/>
              <a:t>28</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bwMode="auto">
          <a:noFill/>
        </p:spPr>
        <p:txBody>
          <a:bodyPr wrap="square" numCol="1" anchor="t" anchorCtr="0" compatLnSpc="1">
            <a:prstTxWarp prst="textNoShape">
              <a:avLst/>
            </a:prstTxWarp>
          </a:bodyPr>
          <a:lstStyle/>
          <a:p>
            <a:r>
              <a:rPr lang="en-AU" dirty="0" smtClean="0"/>
              <a:t>A recent report by St Vincent de Paul (</a:t>
            </a:r>
            <a:r>
              <a:rPr lang="en-AU" u="sng" dirty="0" smtClean="0">
                <a:hlinkClick r:id="rId3"/>
              </a:rPr>
              <a:t>http://www.vinnies.org.au/icms_docs/192728_Victorian_Energy_Prices.pdf</a:t>
            </a:r>
            <a:r>
              <a:rPr lang="en-AU" dirty="0" smtClean="0"/>
              <a:t>) found that “gas </a:t>
            </a:r>
            <a:r>
              <a:rPr lang="en-AU" sz="1100" dirty="0" smtClean="0"/>
              <a:t>customers with typical consumption (63,000Mj) can save up to $330 - $410 per annum (depending on their gas zone)</a:t>
            </a:r>
            <a:r>
              <a:rPr lang="en-AU" dirty="0" smtClean="0"/>
              <a:t>” by switching from the worst to the best offer</a:t>
            </a:r>
          </a:p>
          <a:p>
            <a:endParaRPr lang="en-AU"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400" dirty="0" smtClean="0"/>
              <a:t>3 types of energy company:</a:t>
            </a:r>
          </a:p>
          <a:p>
            <a:endParaRPr lang="en-AU" sz="1400" dirty="0" smtClean="0"/>
          </a:p>
          <a:p>
            <a:pPr lvl="1">
              <a:buFont typeface="Arial" pitchFamily="34" charset="0"/>
              <a:buChar char="•"/>
            </a:pPr>
            <a:r>
              <a:rPr lang="en-AU" sz="1400" dirty="0" smtClean="0"/>
              <a:t> Generators make the electricity or gas</a:t>
            </a:r>
          </a:p>
          <a:p>
            <a:pPr lvl="1">
              <a:buFont typeface="Arial" pitchFamily="34" charset="0"/>
              <a:buChar char="•"/>
            </a:pPr>
            <a:r>
              <a:rPr lang="en-AU" sz="1400" dirty="0" smtClean="0"/>
              <a:t> Distributors own and look after the poles, wires and pipelines</a:t>
            </a:r>
          </a:p>
          <a:p>
            <a:pPr lvl="1">
              <a:buFont typeface="Arial" pitchFamily="34" charset="0"/>
              <a:buChar char="•"/>
            </a:pPr>
            <a:r>
              <a:rPr lang="en-AU" sz="1400" dirty="0" smtClean="0"/>
              <a:t> Retailer are the company that send you a bill</a:t>
            </a:r>
          </a:p>
        </p:txBody>
      </p:sp>
      <p:sp>
        <p:nvSpPr>
          <p:cNvPr id="7" name="Slide Number Placeholder 6"/>
          <p:cNvSpPr>
            <a:spLocks noGrp="1"/>
          </p:cNvSpPr>
          <p:nvPr>
            <p:ph type="sldNum" sz="quarter" idx="13"/>
          </p:nvPr>
        </p:nvSpPr>
        <p:spPr/>
        <p:txBody>
          <a:bodyPr/>
          <a:lstStyle/>
          <a:p>
            <a:fld id="{9B806F9C-D8D4-4F10-806E-50B300641FDA}" type="slidenum">
              <a:rPr lang="en-AU" smtClean="0"/>
              <a:pPr/>
              <a:t>3</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sz="1400" dirty="0" smtClean="0"/>
              <a:t> For gas, the independent government price comparison website is called </a:t>
            </a:r>
            <a:r>
              <a:rPr lang="en-AU" sz="1400" i="1" dirty="0" smtClean="0"/>
              <a:t>YourChoice </a:t>
            </a:r>
            <a:r>
              <a:rPr lang="en-AU" sz="1400" dirty="0" smtClean="0"/>
              <a:t>(in the future this information will also be on the My Power Planner website)</a:t>
            </a:r>
          </a:p>
          <a:p>
            <a:r>
              <a:rPr lang="en-AU" sz="1400" dirty="0" smtClean="0"/>
              <a:t>  </a:t>
            </a:r>
          </a:p>
          <a:p>
            <a:pPr defTabSz="906588">
              <a:buFont typeface="Arial" pitchFamily="34" charset="0"/>
              <a:buChar char="•"/>
              <a:defRPr/>
            </a:pPr>
            <a:r>
              <a:rPr lang="en-AU" sz="1400" dirty="0" smtClean="0"/>
              <a:t> Like </a:t>
            </a:r>
            <a:r>
              <a:rPr lang="en-AU" sz="1400" i="1" dirty="0" smtClean="0"/>
              <a:t>My Power Planner</a:t>
            </a:r>
            <a:r>
              <a:rPr lang="en-AU" sz="1400" dirty="0" smtClean="0"/>
              <a:t>, </a:t>
            </a:r>
            <a:r>
              <a:rPr lang="en-AU" sz="1400" i="1" dirty="0" smtClean="0"/>
              <a:t>YourChoice</a:t>
            </a:r>
            <a:r>
              <a:rPr lang="en-AU" sz="1400" dirty="0" smtClean="0"/>
              <a:t> shows the cheapest deals at the top, and shows prices with and without discounts </a:t>
            </a:r>
          </a:p>
          <a:p>
            <a:endParaRPr lang="en-AU" sz="1400"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30</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AU" dirty="0" smtClean="0"/>
              <a:t>Finding a lower price is probably your top priority, but there </a:t>
            </a:r>
            <a:r>
              <a:rPr lang="en-AU" i="1" u="sng" dirty="0" smtClean="0"/>
              <a:t>are</a:t>
            </a:r>
            <a:r>
              <a:rPr lang="en-AU" dirty="0" smtClean="0"/>
              <a:t> other things to consider so check the details:</a:t>
            </a:r>
          </a:p>
          <a:p>
            <a:pPr>
              <a:buFont typeface="Arial" pitchFamily="34" charset="0"/>
              <a:buNone/>
            </a:pPr>
            <a:endParaRPr lang="en-AU" dirty="0" smtClean="0"/>
          </a:p>
          <a:p>
            <a:pPr lvl="1">
              <a:buFont typeface="Arial" pitchFamily="34" charset="0"/>
              <a:buChar char="•"/>
            </a:pPr>
            <a:r>
              <a:rPr lang="en-AU" dirty="0" smtClean="0"/>
              <a:t> Will you be ‘locked in’ to a contract?  With</a:t>
            </a:r>
            <a:r>
              <a:rPr lang="en-AU" baseline="0" dirty="0" smtClean="0"/>
              <a:t> some companies you will have to pay</a:t>
            </a:r>
            <a:r>
              <a:rPr lang="en-AU" dirty="0" smtClean="0"/>
              <a:t> an ‘exit fee’ if you want to change companies</a:t>
            </a:r>
          </a:p>
          <a:p>
            <a:pPr lvl="1">
              <a:buFont typeface="Arial" pitchFamily="34" charset="0"/>
              <a:buNone/>
            </a:pPr>
            <a:endParaRPr lang="en-AU" dirty="0" smtClean="0"/>
          </a:p>
          <a:p>
            <a:pPr lvl="1">
              <a:buFont typeface="Arial" pitchFamily="34" charset="0"/>
              <a:buChar char="•"/>
            </a:pPr>
            <a:r>
              <a:rPr lang="en-AU" dirty="0" smtClean="0"/>
              <a:t> Is the price of electricity going to change?  Some energy</a:t>
            </a:r>
            <a:r>
              <a:rPr lang="en-AU" baseline="0" dirty="0" smtClean="0"/>
              <a:t> companies will</a:t>
            </a:r>
            <a:r>
              <a:rPr lang="en-AU" dirty="0" smtClean="0"/>
              <a:t> keep the price the same when you have a contract.  Other companies will increase the price they charge. If you have a long contract and a high ‘exit fee’, there’s a risk that the price will go up and you will be stuck with an unsuitable deal</a:t>
            </a:r>
          </a:p>
          <a:p>
            <a:endParaRPr lang="en-AU" dirty="0" smtClean="0"/>
          </a:p>
          <a:p>
            <a:pPr lvl="1">
              <a:buFont typeface="Arial" pitchFamily="34" charset="0"/>
              <a:buChar char="•"/>
            </a:pPr>
            <a:r>
              <a:rPr lang="en-AU" dirty="0" smtClean="0"/>
              <a:t> How are you billed? Some of the cheapest deals only come with e-mail bills, not paper ones sent through the post. You should only sign up to that type of plan if you have an email address and access to the internet</a:t>
            </a:r>
          </a:p>
          <a:p>
            <a:endParaRPr lang="en-AU" dirty="0" smtClean="0"/>
          </a:p>
          <a:p>
            <a:pPr lvl="1">
              <a:buFont typeface="Arial" pitchFamily="34" charset="0"/>
              <a:buChar char="•"/>
            </a:pPr>
            <a:r>
              <a:rPr lang="en-AU" dirty="0" smtClean="0"/>
              <a:t> How can you pay? Some energy</a:t>
            </a:r>
            <a:r>
              <a:rPr lang="en-AU" baseline="0" dirty="0" smtClean="0"/>
              <a:t> companies</a:t>
            </a:r>
            <a:r>
              <a:rPr lang="en-AU" dirty="0" smtClean="0"/>
              <a:t> might charge extra to use some payment methods (such as direct debit) or may want you to pay monthly with automatic credit card payments</a:t>
            </a:r>
          </a:p>
          <a:p>
            <a:pPr lvl="1">
              <a:buFont typeface="Arial" pitchFamily="34" charset="0"/>
              <a:buChar char="•"/>
            </a:pPr>
            <a:endParaRPr lang="en-AU" dirty="0" smtClean="0"/>
          </a:p>
          <a:p>
            <a:pPr lvl="1">
              <a:buFont typeface="Arial" pitchFamily="34" charset="0"/>
              <a:buChar char="•"/>
            </a:pPr>
            <a:r>
              <a:rPr lang="en-AU" dirty="0" smtClean="0"/>
              <a:t> If</a:t>
            </a:r>
            <a:r>
              <a:rPr lang="en-AU" baseline="0" dirty="0" smtClean="0"/>
              <a:t> you want to pay from your Centrelink payments make sure the deal lets you pay </a:t>
            </a:r>
            <a:r>
              <a:rPr lang="en-AU" dirty="0" smtClean="0"/>
              <a:t>through Centrepay</a:t>
            </a:r>
          </a:p>
          <a:p>
            <a:pPr lvl="1">
              <a:buFont typeface="Arial" pitchFamily="34" charset="0"/>
              <a:buNone/>
            </a:pPr>
            <a:endParaRPr lang="en-AU" dirty="0" smtClean="0"/>
          </a:p>
          <a:p>
            <a:pPr lvl="1">
              <a:buFont typeface="Arial" pitchFamily="34" charset="0"/>
              <a:buChar char="•"/>
            </a:pPr>
            <a:r>
              <a:rPr lang="en-AU" dirty="0" smtClean="0"/>
              <a:t> If it is a ‘flexible pricing’ plan make sure you understand how this works and how</a:t>
            </a:r>
            <a:r>
              <a:rPr lang="en-AU" baseline="0" dirty="0" smtClean="0"/>
              <a:t> it can</a:t>
            </a:r>
            <a:r>
              <a:rPr lang="en-AU" dirty="0" smtClean="0"/>
              <a:t> work for you</a:t>
            </a:r>
          </a:p>
        </p:txBody>
      </p:sp>
      <p:sp>
        <p:nvSpPr>
          <p:cNvPr id="7" name="Slide Number Placeholder 6"/>
          <p:cNvSpPr>
            <a:spLocks noGrp="1"/>
          </p:cNvSpPr>
          <p:nvPr>
            <p:ph type="sldNum" sz="quarter" idx="13"/>
          </p:nvPr>
        </p:nvSpPr>
        <p:spPr/>
        <p:txBody>
          <a:bodyPr/>
          <a:lstStyle/>
          <a:p>
            <a:fld id="{9B806F9C-D8D4-4F10-806E-50B300641FDA}" type="slidenum">
              <a:rPr lang="en-AU" smtClean="0"/>
              <a:pPr/>
              <a:t>31</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dirty="0" smtClean="0">
                <a:solidFill>
                  <a:srgbClr val="58595B"/>
                </a:solidFill>
                <a:latin typeface="HelveticaNeueLT Std" pitchFamily="34" charset="0"/>
              </a:rPr>
              <a:t>First, check with the company sending you bills to see if you must pay an exit fee or if they’ll match the new deal</a:t>
            </a:r>
          </a:p>
          <a:p>
            <a:pPr>
              <a:buFont typeface="Arial" pitchFamily="34" charset="0"/>
              <a:buChar char="•"/>
            </a:pPr>
            <a:endParaRPr lang="en-AU" dirty="0" smtClean="0"/>
          </a:p>
          <a:p>
            <a:pPr>
              <a:buFont typeface="Arial" pitchFamily="34" charset="0"/>
              <a:buChar char="•"/>
            </a:pPr>
            <a:r>
              <a:rPr lang="en-AU" dirty="0" smtClean="0"/>
              <a:t> Say the name of the plan you want</a:t>
            </a:r>
          </a:p>
          <a:p>
            <a:pPr>
              <a:buFont typeface="Arial" pitchFamily="34" charset="0"/>
              <a:buChar char="•"/>
            </a:pPr>
            <a:endParaRPr lang="en-AU" dirty="0" smtClean="0"/>
          </a:p>
          <a:p>
            <a:pPr>
              <a:buFont typeface="Arial" pitchFamily="34" charset="0"/>
              <a:buChar char="•"/>
            </a:pPr>
            <a:r>
              <a:rPr lang="en-AU" dirty="0" smtClean="0"/>
              <a:t> You will also be asked for your name, address, phone number and birth date, as well as details for any extra account holders</a:t>
            </a:r>
          </a:p>
          <a:p>
            <a:pPr>
              <a:buFont typeface="Arial" pitchFamily="34" charset="0"/>
              <a:buChar char="•"/>
            </a:pPr>
            <a:endParaRPr lang="en-AU" dirty="0" smtClean="0"/>
          </a:p>
          <a:p>
            <a:pPr>
              <a:buFont typeface="Arial" pitchFamily="34" charset="0"/>
              <a:buChar char="•"/>
            </a:pPr>
            <a:r>
              <a:rPr lang="en-AU" dirty="0" smtClean="0"/>
              <a:t> The person from the energy company will read or play a recording of the terms and conditions and ask you whether they understand and agree to them. If you have questions or if anything is unclear, you should ask the operator about it</a:t>
            </a:r>
          </a:p>
          <a:p>
            <a:pPr>
              <a:buFont typeface="Arial" pitchFamily="34" charset="0"/>
              <a:buChar char="•"/>
            </a:pPr>
            <a:endParaRPr lang="en-AU" dirty="0" smtClean="0"/>
          </a:p>
          <a:p>
            <a:pPr defTabSz="453405">
              <a:buFont typeface="Arial" pitchFamily="34" charset="0"/>
              <a:buChar char="•"/>
              <a:defRPr/>
            </a:pPr>
            <a:r>
              <a:rPr lang="en-AU" dirty="0" smtClean="0"/>
              <a:t> Don’t forget to give your concession card details, if you have one </a:t>
            </a:r>
          </a:p>
          <a:p>
            <a:pPr defTabSz="453405">
              <a:buFont typeface="Arial" pitchFamily="34" charset="0"/>
              <a:buChar char="•"/>
              <a:defRPr/>
            </a:pPr>
            <a:endParaRPr lang="en-AU" dirty="0" smtClean="0"/>
          </a:p>
          <a:p>
            <a:pPr defTabSz="453405">
              <a:buFont typeface="Arial" pitchFamily="34" charset="0"/>
              <a:buChar char="•"/>
              <a:defRPr/>
            </a:pPr>
            <a:r>
              <a:rPr lang="en-AU" dirty="0" smtClean="0"/>
              <a:t>The energy company will organise the rest – you do not need to contact your old energy company</a:t>
            </a:r>
          </a:p>
          <a:p>
            <a:pPr defTabSz="453405">
              <a:buFont typeface="Arial" pitchFamily="34" charset="0"/>
              <a:buChar char="•"/>
              <a:defRPr/>
            </a:pPr>
            <a:endParaRPr lang="en-AU" dirty="0" smtClean="0"/>
          </a:p>
          <a:p>
            <a:pPr>
              <a:buFont typeface="Arial" pitchFamily="34" charset="0"/>
              <a:buChar char="•"/>
            </a:pPr>
            <a:r>
              <a:rPr lang="en-AU" dirty="0" smtClean="0"/>
              <a:t> Remember, it is ok to change your mind - you have a 10 day ‘cooling-off period’. During this time, if you change your mind you can contact the energy company to let them know</a:t>
            </a:r>
          </a:p>
          <a:p>
            <a:endParaRPr lang="en-AU"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400" dirty="0" smtClean="0"/>
              <a:t>Remember, a door knocker will only give you information about deals at one energy company.  It is much better to shop around yourself using My Power Planner, which will give you information about energy deals at all the energy companies.</a:t>
            </a:r>
          </a:p>
          <a:p>
            <a:endParaRPr lang="en-AU" sz="1400" dirty="0" smtClean="0"/>
          </a:p>
          <a:p>
            <a:r>
              <a:rPr lang="en-AU" sz="1400" dirty="0" smtClean="0"/>
              <a:t>It is ok to change your mind - you have a 10 day ‘cooling-off period’. During this time, if you change your mind you can contact the energy company to let them know</a:t>
            </a:r>
            <a:endParaRPr lang="en-AU" sz="14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400" dirty="0" smtClean="0"/>
              <a:t>To get a sticker:</a:t>
            </a:r>
            <a:br>
              <a:rPr lang="en-AU" sz="1400" dirty="0" smtClean="0"/>
            </a:br>
            <a:endParaRPr lang="en-AU" sz="1400" dirty="0" smtClean="0"/>
          </a:p>
          <a:p>
            <a:pPr>
              <a:buFont typeface="Arial" pitchFamily="34" charset="0"/>
              <a:buChar char="•"/>
            </a:pPr>
            <a:r>
              <a:rPr lang="en-AU" sz="1400" dirty="0" smtClean="0"/>
              <a:t> visit http://donotknock.org.au/take-action/get-the-sticker-2/ </a:t>
            </a:r>
          </a:p>
          <a:p>
            <a:pPr>
              <a:buFont typeface="Arial" pitchFamily="34" charset="0"/>
              <a:buChar char="•"/>
            </a:pPr>
            <a:endParaRPr lang="en-AU" sz="1400" dirty="0" smtClean="0"/>
          </a:p>
          <a:p>
            <a:pPr>
              <a:buFont typeface="Arial" pitchFamily="34" charset="0"/>
              <a:buChar char="•"/>
            </a:pPr>
            <a:r>
              <a:rPr lang="en-AU" sz="1400" dirty="0" smtClean="0"/>
              <a:t> or Send a </a:t>
            </a:r>
            <a:r>
              <a:rPr lang="en-AU" sz="1400" b="1" dirty="0" smtClean="0"/>
              <a:t>stamped, self-addressed envelope </a:t>
            </a:r>
            <a:r>
              <a:rPr lang="en-AU" sz="1400" dirty="0" smtClean="0"/>
              <a:t> to the following address. Ask for more for your friends if you wish.</a:t>
            </a:r>
          </a:p>
          <a:p>
            <a:r>
              <a:rPr lang="en-AU" sz="1400" i="1" dirty="0" smtClean="0"/>
              <a:t>Do Not Knock</a:t>
            </a:r>
            <a:r>
              <a:rPr lang="en-AU" sz="1400" dirty="0" smtClean="0"/>
              <a:t> </a:t>
            </a:r>
            <a:r>
              <a:rPr lang="en-AU" sz="1400" i="1" dirty="0" smtClean="0"/>
              <a:t>PO Box 16193</a:t>
            </a:r>
            <a:r>
              <a:rPr lang="en-AU" sz="1400" dirty="0" smtClean="0"/>
              <a:t> </a:t>
            </a:r>
            <a:r>
              <a:rPr lang="en-AU" sz="1400" i="1" dirty="0" smtClean="0"/>
              <a:t>Collins Street West VIC 8007</a:t>
            </a:r>
            <a:r>
              <a:rPr lang="en-AU" sz="1400" dirty="0" smtClean="0"/>
              <a:t> </a:t>
            </a:r>
          </a:p>
          <a:p>
            <a:endParaRPr lang="en-AU" sz="1400" dirty="0" smtClean="0"/>
          </a:p>
          <a:p>
            <a:pPr defTabSz="874898">
              <a:defRPr/>
            </a:pPr>
            <a:r>
              <a:rPr lang="en-AU" i="1" dirty="0" smtClean="0"/>
              <a:t>** Why not shop around for a better</a:t>
            </a:r>
            <a:r>
              <a:rPr lang="en-AU" i="1" baseline="0" dirty="0" smtClean="0"/>
              <a:t> electricity deal using </a:t>
            </a:r>
            <a:r>
              <a:rPr lang="en-AU" i="1" u="sng" baseline="0" dirty="0" smtClean="0"/>
              <a:t>My Power Planner</a:t>
            </a:r>
            <a:r>
              <a:rPr lang="en-AU" i="1" u="none" baseline="0" dirty="0" smtClean="0"/>
              <a:t> </a:t>
            </a:r>
            <a:r>
              <a:rPr lang="en-AU" i="1" baseline="0" dirty="0" smtClean="0"/>
              <a:t>rather than sign up with the person that knocks on your door or calls you on the phone?</a:t>
            </a:r>
            <a:endParaRPr lang="en-AU" i="1" dirty="0" smtClean="0"/>
          </a:p>
          <a:p>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sz="1400" dirty="0" smtClean="0"/>
              <a:t> Energy companies often have specialised hardship teams to assist people experiencing financial hardship</a:t>
            </a:r>
          </a:p>
          <a:p>
            <a:pPr>
              <a:buFont typeface="Arial" pitchFamily="34" charset="0"/>
              <a:buChar char="•"/>
            </a:pPr>
            <a:endParaRPr lang="en-AU" sz="1400" dirty="0" smtClean="0"/>
          </a:p>
          <a:p>
            <a:pPr>
              <a:buFont typeface="Arial" pitchFamily="34" charset="0"/>
              <a:buChar char="•"/>
            </a:pPr>
            <a:r>
              <a:rPr lang="en-AU" sz="1400" dirty="0" smtClean="0"/>
              <a:t> To access these schemes ask to speak with the </a:t>
            </a:r>
            <a:r>
              <a:rPr lang="en-AU" sz="1400" u="sng" dirty="0" smtClean="0"/>
              <a:t>hardship team </a:t>
            </a:r>
            <a:r>
              <a:rPr lang="en-AU" sz="1400" dirty="0" smtClean="0"/>
              <a:t>or mention that you are experiencing </a:t>
            </a:r>
            <a:r>
              <a:rPr lang="en-AU" sz="1400" u="sng" dirty="0" smtClean="0"/>
              <a:t>hardship</a:t>
            </a:r>
          </a:p>
          <a:p>
            <a:pPr>
              <a:buFont typeface="Arial" pitchFamily="34" charset="0"/>
              <a:buNone/>
            </a:pPr>
            <a:endParaRPr lang="en-AU" dirty="0" smtClean="0"/>
          </a:p>
          <a:p>
            <a:endParaRPr lang="en-AU" dirty="0" smtClean="0"/>
          </a:p>
          <a:p>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sz="1400" dirty="0" smtClean="0"/>
              <a:t>  If you have problems, try first to fix the issue with the company that sends your bills </a:t>
            </a:r>
          </a:p>
          <a:p>
            <a:pPr>
              <a:buFont typeface="Arial" pitchFamily="34" charset="0"/>
              <a:buChar char="•"/>
            </a:pPr>
            <a:endParaRPr lang="en-AU" sz="1400" dirty="0" smtClean="0"/>
          </a:p>
          <a:p>
            <a:pPr>
              <a:buFont typeface="Arial" pitchFamily="34" charset="0"/>
              <a:buChar char="•"/>
            </a:pPr>
            <a:r>
              <a:rPr lang="en-AU" sz="1400" dirty="0" smtClean="0"/>
              <a:t> Under Victorian law, consumers have rights and protections </a:t>
            </a:r>
          </a:p>
          <a:p>
            <a:r>
              <a:rPr lang="en-AU" sz="1400" dirty="0" smtClean="0"/>
              <a:t> </a:t>
            </a:r>
          </a:p>
          <a:p>
            <a:pPr>
              <a:buFont typeface="Arial" pitchFamily="34" charset="0"/>
              <a:buChar char="•"/>
            </a:pPr>
            <a:r>
              <a:rPr lang="en-AU" sz="1400" dirty="0" smtClean="0"/>
              <a:t> It is important to write down the details of any phone calls, including the name of the person you or the client spoke to, the date and time of the call, and what was discussed and decided. This will be useful if you decide to make a complaint</a:t>
            </a:r>
          </a:p>
          <a:p>
            <a:endParaRPr lang="en-AU"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88">
              <a:defRPr/>
            </a:pPr>
            <a:endParaRPr lang="en-AU" sz="1400" dirty="0" smtClean="0"/>
          </a:p>
          <a:p>
            <a:pPr defTabSz="906588">
              <a:buFont typeface="Arial" pitchFamily="34" charset="0"/>
              <a:buChar char="•"/>
              <a:defRPr/>
            </a:pPr>
            <a:r>
              <a:rPr lang="en-AU" sz="1400" dirty="0" smtClean="0"/>
              <a:t> If unable to resolve the issue with the company that sends your bills  – contact the Energy and Water Ombudsman Victoria (EWOV)</a:t>
            </a:r>
          </a:p>
          <a:p>
            <a:endParaRPr lang="en-AU" sz="1400" dirty="0" smtClean="0"/>
          </a:p>
          <a:p>
            <a:pPr>
              <a:buFont typeface="Arial" pitchFamily="34" charset="0"/>
              <a:buChar char="•"/>
            </a:pPr>
            <a:r>
              <a:rPr lang="en-AU" sz="1400" dirty="0" smtClean="0"/>
              <a:t> The Energy and Water Ombudsman acts as an ‘independent umpire’ – they are not for the customer or for the company and helps people to sort out problems with their energy and water companies</a:t>
            </a:r>
          </a:p>
          <a:p>
            <a:pPr>
              <a:buFont typeface="Arial" pitchFamily="34" charset="0"/>
              <a:buChar char="•"/>
            </a:pPr>
            <a:endParaRPr lang="en-AU" sz="1400" dirty="0" smtClean="0"/>
          </a:p>
          <a:p>
            <a:pPr>
              <a:buFont typeface="Arial" pitchFamily="34" charset="0"/>
              <a:buChar char="•"/>
            </a:pPr>
            <a:r>
              <a:rPr lang="en-AU" sz="1400" dirty="0" smtClean="0"/>
              <a:t> You can contact EWOV by calling </a:t>
            </a:r>
            <a:r>
              <a:rPr lang="en-AU" sz="1400" u="sng" dirty="0" smtClean="0"/>
              <a:t>1800 500 509 </a:t>
            </a:r>
            <a:r>
              <a:rPr lang="en-AU" sz="1400" dirty="0" smtClean="0"/>
              <a:t>between 8:30am and 5:00pm, Monday to Friday – it is a free call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36">
              <a:defRPr/>
            </a:pPr>
            <a:r>
              <a:rPr lang="en-AU" sz="1400" dirty="0" smtClean="0"/>
              <a:t>You do not need to spend lots of money to save energy – there are many things you can do for free or for not much money but it is worth focusing on those items that will have the biggest impact on the amount of energy we use</a:t>
            </a:r>
          </a:p>
          <a:p>
            <a:pPr defTabSz="914136">
              <a:defRPr/>
            </a:pPr>
            <a:endParaRPr lang="en-AU" sz="1400" dirty="0" smtClean="0"/>
          </a:p>
          <a:p>
            <a:pPr marL="228535" indent="-228535">
              <a:buFont typeface="+mj-lt"/>
              <a:buAutoNum type="arabicPeriod"/>
            </a:pPr>
            <a:r>
              <a:rPr lang="en-AU" sz="1400" dirty="0" smtClean="0"/>
              <a:t> Usually the biggest users of energy are the things that </a:t>
            </a:r>
            <a:r>
              <a:rPr lang="en-AU" sz="1400" u="sng" dirty="0" smtClean="0"/>
              <a:t>heat </a:t>
            </a:r>
            <a:r>
              <a:rPr lang="en-AU" sz="1400" dirty="0" smtClean="0"/>
              <a:t>(for example, heating your home, heating your hot water, and drying your clothes) and the things that </a:t>
            </a:r>
            <a:r>
              <a:rPr lang="en-AU" sz="1400" u="sng" dirty="0" smtClean="0"/>
              <a:t>cool </a:t>
            </a:r>
            <a:r>
              <a:rPr lang="en-AU" sz="1400" dirty="0" smtClean="0"/>
              <a:t> (for example, air-conditioning and refrigeration).  These things use around 70% of all the energy in your home</a:t>
            </a:r>
          </a:p>
          <a:p>
            <a:pPr marL="228535" indent="-228535">
              <a:buFont typeface="+mj-lt"/>
              <a:buAutoNum type="arabicPeriod"/>
            </a:pPr>
            <a:endParaRPr lang="en-AU" sz="1400" dirty="0" smtClean="0"/>
          </a:p>
          <a:p>
            <a:pPr marL="228535" indent="-228535">
              <a:buFont typeface="+mj-lt"/>
              <a:buAutoNum type="arabicPeriod"/>
            </a:pPr>
            <a:r>
              <a:rPr lang="en-AU" sz="1400" dirty="0" smtClean="0"/>
              <a:t>Saving energy is about saving time.  The goal is to </a:t>
            </a:r>
            <a:r>
              <a:rPr lang="en-AU" sz="1400" u="sng" dirty="0" smtClean="0"/>
              <a:t>get appliances to do their job in the quickest time possible</a:t>
            </a:r>
            <a:r>
              <a:rPr lang="en-AU" sz="1400" dirty="0" smtClean="0"/>
              <a:t>.  This is because you get get charged for how long you use each appliance</a:t>
            </a:r>
          </a:p>
          <a:p>
            <a:pPr>
              <a:buFont typeface="Arial" pitchFamily="34" charset="0"/>
              <a:buChar char="•"/>
            </a:pPr>
            <a:endParaRPr lang="en-AU" sz="1400" dirty="0" smtClean="0"/>
          </a:p>
          <a:p>
            <a:pPr>
              <a:buFont typeface="Arial" pitchFamily="34" charset="0"/>
              <a:buNone/>
            </a:pPr>
            <a:r>
              <a:rPr lang="en-AU" sz="1400" dirty="0" smtClean="0"/>
              <a:t>The next few pages show you some of the best things you can do to reduce the time your appliances run and </a:t>
            </a:r>
            <a:r>
              <a:rPr lang="en-AU" sz="1400" cap="all" dirty="0" smtClean="0"/>
              <a:t>save energy</a:t>
            </a:r>
          </a:p>
        </p:txBody>
      </p:sp>
      <p:sp>
        <p:nvSpPr>
          <p:cNvPr id="7" name="Slide Number Placeholder 6"/>
          <p:cNvSpPr>
            <a:spLocks noGrp="1"/>
          </p:cNvSpPr>
          <p:nvPr>
            <p:ph type="sldNum" sz="quarter" idx="13"/>
          </p:nvPr>
        </p:nvSpPr>
        <p:spPr/>
        <p:txBody>
          <a:bodyPr/>
          <a:lstStyle/>
          <a:p>
            <a:fld id="{9B806F9C-D8D4-4F10-806E-50B300641FDA}" type="slidenum">
              <a:rPr lang="en-AU" smtClean="0"/>
              <a:pPr/>
              <a:t>38</a:t>
            </a:fld>
            <a:endParaRPr lang="en-A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Heating uses much of the energy we pay for</a:t>
            </a:r>
          </a:p>
          <a:p>
            <a:endParaRPr lang="en-AU" baseline="0" dirty="0" smtClean="0"/>
          </a:p>
          <a:p>
            <a:r>
              <a:rPr lang="en-AU" baseline="0" dirty="0" smtClean="0"/>
              <a:t>Sustainability Victoria - http://www.sustainability.vic.gov.au/services-and-advice/households/energy-efficiency/toolbox/reports</a:t>
            </a:r>
          </a:p>
          <a:p>
            <a:endParaRPr lang="en-AU" baseline="0" dirty="0" smtClean="0"/>
          </a:p>
        </p:txBody>
      </p:sp>
      <p:sp>
        <p:nvSpPr>
          <p:cNvPr id="7" name="Slide Number Placeholder 6"/>
          <p:cNvSpPr>
            <a:spLocks noGrp="1"/>
          </p:cNvSpPr>
          <p:nvPr>
            <p:ph type="sldNum" sz="quarter" idx="13"/>
          </p:nvPr>
        </p:nvSpPr>
        <p:spPr/>
        <p:txBody>
          <a:bodyPr/>
          <a:lstStyle/>
          <a:p>
            <a:fld id="{9B806F9C-D8D4-4F10-806E-50B300641FDA}" type="slidenum">
              <a:rPr lang="en-AU" smtClean="0"/>
              <a:pPr/>
              <a:t>39</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sz="1400" dirty="0" smtClean="0"/>
              <a:t> There is no choice of distributor for customers – they are fixed based on where you live</a:t>
            </a:r>
          </a:p>
          <a:p>
            <a:pPr>
              <a:buFont typeface="Arial" pitchFamily="34" charset="0"/>
              <a:buChar char="•"/>
            </a:pPr>
            <a:endParaRPr lang="en-AU" sz="1400" dirty="0" smtClean="0"/>
          </a:p>
          <a:p>
            <a:pPr>
              <a:buFont typeface="Arial" pitchFamily="34" charset="0"/>
              <a:buChar char="•"/>
            </a:pPr>
            <a:r>
              <a:rPr lang="en-AU" sz="1400" dirty="0" smtClean="0"/>
              <a:t> Look for the ‘faults and emergencies’ phone number and name on the front page of a bill to work out who your distributor is</a:t>
            </a:r>
          </a:p>
        </p:txBody>
      </p:sp>
      <p:sp>
        <p:nvSpPr>
          <p:cNvPr id="7" name="Slide Number Placeholder 6"/>
          <p:cNvSpPr>
            <a:spLocks noGrp="1"/>
          </p:cNvSpPr>
          <p:nvPr>
            <p:ph type="sldNum" sz="quarter" idx="13"/>
          </p:nvPr>
        </p:nvSpPr>
        <p:spPr/>
        <p:txBody>
          <a:bodyPr/>
          <a:lstStyle/>
          <a:p>
            <a:fld id="{9B806F9C-D8D4-4F10-806E-50B300641FDA}" type="slidenum">
              <a:rPr lang="en-AU" smtClean="0"/>
              <a:pPr/>
              <a:t>4</a:t>
            </a:fld>
            <a:endParaRPr lang="en-A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Here is how you can stay warm at home and save energy:</a:t>
            </a:r>
          </a:p>
          <a:p>
            <a:endParaRPr lang="en-AU" baseline="0" dirty="0" smtClean="0"/>
          </a:p>
          <a:p>
            <a:pPr>
              <a:buFont typeface="Arial" pitchFamily="34" charset="0"/>
              <a:buChar char="•"/>
            </a:pPr>
            <a:r>
              <a:rPr lang="en-AU" baseline="0" dirty="0" smtClean="0"/>
              <a:t> Heating to hotter temperatures means the heater will run for a lot longer – costing you more money (remember you get charged for how long you use things).  The idea is to heat the room you are in to a temperature that keeps you comfortable (when appropriately dressed!) and not too hot as this takes longer and wastes energy. </a:t>
            </a:r>
            <a:r>
              <a:rPr lang="en-AU" dirty="0" smtClean="0">
                <a:solidFill>
                  <a:srgbClr val="58595B"/>
                </a:solidFill>
                <a:latin typeface="HelveticaNeueLT Std" pitchFamily="34" charset="0"/>
              </a:rPr>
              <a:t>Every extra 1</a:t>
            </a:r>
            <a:r>
              <a:rPr lang="en-AU" baseline="30000" dirty="0" smtClean="0">
                <a:solidFill>
                  <a:srgbClr val="58595B"/>
                </a:solidFill>
                <a:latin typeface="HelveticaNeueLT Std" pitchFamily="34" charset="0"/>
              </a:rPr>
              <a:t>o</a:t>
            </a:r>
            <a:r>
              <a:rPr lang="en-AU" dirty="0" smtClean="0">
                <a:solidFill>
                  <a:srgbClr val="58595B"/>
                </a:solidFill>
                <a:latin typeface="HelveticaNeueLT Std" pitchFamily="34" charset="0"/>
              </a:rPr>
              <a:t>C costs 10% more.</a:t>
            </a:r>
            <a:endParaRPr lang="en-AU" baseline="0" dirty="0" smtClean="0"/>
          </a:p>
          <a:p>
            <a:pPr>
              <a:buFont typeface="Arial" pitchFamily="34" charset="0"/>
              <a:buChar char="•"/>
            </a:pPr>
            <a:endParaRPr lang="en-AU" baseline="0" dirty="0" smtClean="0"/>
          </a:p>
          <a:p>
            <a:pPr>
              <a:buFont typeface="Arial" pitchFamily="34" charset="0"/>
              <a:buChar char="•"/>
            </a:pPr>
            <a:r>
              <a:rPr lang="en-AU" baseline="0" dirty="0" smtClean="0"/>
              <a:t> When added together, the gaps and cracks in many homes is equal to the size of a basketball!  Think how much heat would escape in winter and how much hot air this lets in in summer.  Door seals are cheap and can be bought from many hardware stores to seal the draughts </a:t>
            </a:r>
            <a:r>
              <a:rPr lang="en-AU" dirty="0" smtClean="0">
                <a:solidFill>
                  <a:srgbClr val="58595B"/>
                </a:solidFill>
                <a:latin typeface="HelveticaNeueLT Std" pitchFamily="34" charset="0"/>
              </a:rPr>
              <a:t>around doors, windows, chimneys and vents to stop warm air escaping</a:t>
            </a:r>
            <a:endParaRPr lang="en-AU" baseline="0" dirty="0" smtClean="0"/>
          </a:p>
          <a:p>
            <a:pPr>
              <a:buFont typeface="Arial" pitchFamily="34" charset="0"/>
              <a:buChar char="•"/>
            </a:pPr>
            <a:endParaRPr lang="en-AU" baseline="0" dirty="0" smtClean="0"/>
          </a:p>
          <a:p>
            <a:pPr>
              <a:buFont typeface="Arial" pitchFamily="34" charset="0"/>
              <a:buChar char="•"/>
            </a:pPr>
            <a:r>
              <a:rPr lang="en-AU" baseline="0" dirty="0" smtClean="0"/>
              <a:t> Bigger areas cost more to heat than smaller areas.  You can make your house smaller by closing doors to any areas you don’t use</a:t>
            </a:r>
          </a:p>
          <a:p>
            <a:pPr>
              <a:buFont typeface="Arial" pitchFamily="34" charset="0"/>
              <a:buNone/>
            </a:pPr>
            <a:endParaRPr lang="en-AU" baseline="0" dirty="0" smtClean="0"/>
          </a:p>
          <a:p>
            <a:pPr>
              <a:buFont typeface="Arial" pitchFamily="34" charset="0"/>
              <a:buChar char="•"/>
            </a:pPr>
            <a:r>
              <a:rPr lang="en-AU" baseline="0" dirty="0" smtClean="0"/>
              <a:t> Why pay for something you don’t need?  Running a heater overnight or whilst out means the heater runs for a lot more of the day and costs a lot more money.  It is a lot cheaper to turn the heater on when you first get up in the morning or come home</a:t>
            </a:r>
          </a:p>
        </p:txBody>
      </p:sp>
      <p:sp>
        <p:nvSpPr>
          <p:cNvPr id="7" name="Slide Number Placeholder 6"/>
          <p:cNvSpPr>
            <a:spLocks noGrp="1"/>
          </p:cNvSpPr>
          <p:nvPr>
            <p:ph type="sldNum" sz="quarter" idx="13"/>
          </p:nvPr>
        </p:nvSpPr>
        <p:spPr/>
        <p:txBody>
          <a:bodyPr/>
          <a:lstStyle/>
          <a:p>
            <a:fld id="{9B806F9C-D8D4-4F10-806E-50B300641FDA}" type="slidenum">
              <a:rPr lang="en-AU" smtClean="0"/>
              <a:pPr/>
              <a:t>40</a:t>
            </a:fld>
            <a:endParaRPr lang="en-AU"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8">
              <a:defRPr/>
            </a:pPr>
            <a:r>
              <a:rPr lang="en-AU" baseline="0" dirty="0" smtClean="0"/>
              <a:t>Sustainability Victoria - http://www.sustainability.vic.gov.au/services-and-advice/households/energy-efficiency/toolbox/reports</a:t>
            </a:r>
            <a:endParaRPr lang="en-AU"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41</a:t>
            </a:fld>
            <a:endParaRPr lang="en-A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8">
              <a:defRPr/>
            </a:pPr>
            <a:r>
              <a:rPr lang="en-AU" baseline="0" dirty="0" smtClean="0"/>
              <a:t>Here is how you can stay cool at home and save energy:</a:t>
            </a:r>
          </a:p>
          <a:p>
            <a:pPr defTabSz="914268">
              <a:defRPr/>
            </a:pPr>
            <a:endParaRPr lang="en-AU" baseline="0" dirty="0" smtClean="0"/>
          </a:p>
          <a:p>
            <a:pPr>
              <a:buFont typeface="Arial" pitchFamily="34" charset="0"/>
              <a:buChar char="•"/>
            </a:pPr>
            <a:r>
              <a:rPr lang="en-AU" dirty="0" smtClean="0"/>
              <a:t> Fans </a:t>
            </a:r>
            <a:r>
              <a:rPr lang="en-AU" dirty="0" smtClean="0">
                <a:solidFill>
                  <a:srgbClr val="58595B"/>
                </a:solidFill>
                <a:latin typeface="HelveticaNeueLT Std" pitchFamily="34" charset="0"/>
              </a:rPr>
              <a:t>they are around 20 to 40 times cheaper than air-conditioners.  Fans </a:t>
            </a:r>
            <a:r>
              <a:rPr lang="en-AU" dirty="0" smtClean="0"/>
              <a:t>usually use around 50W.  A small air-conditioner uses around 1000W.  That means you can run a fan for 20 hours for the same cost as running a small air-conditioner for just</a:t>
            </a:r>
            <a:r>
              <a:rPr lang="en-AU" baseline="0" dirty="0" smtClean="0"/>
              <a:t> 1 hour (a 50W fan running for 20 hours would use 1000W)</a:t>
            </a:r>
          </a:p>
          <a:p>
            <a:pPr>
              <a:buFont typeface="Arial" pitchFamily="34" charset="0"/>
              <a:buChar char="•"/>
            </a:pPr>
            <a:endParaRPr lang="en-AU" baseline="0" dirty="0" smtClean="0"/>
          </a:p>
          <a:p>
            <a:pPr>
              <a:buFont typeface="Arial" pitchFamily="34" charset="0"/>
              <a:buChar char="•"/>
            </a:pPr>
            <a:r>
              <a:rPr lang="en-AU" baseline="0" dirty="0" smtClean="0"/>
              <a:t> For every square metre of glass facing the sun in summer it is the same as a single bar radiant heater heating through the glass.  The best way to stop this heat is to put shading on the outside of the glass</a:t>
            </a:r>
          </a:p>
          <a:p>
            <a:pPr>
              <a:buFont typeface="Arial" pitchFamily="34" charset="0"/>
              <a:buChar char="•"/>
            </a:pPr>
            <a:endParaRPr lang="en-AU" baseline="0" dirty="0" smtClean="0"/>
          </a:p>
          <a:p>
            <a:pPr>
              <a:buFont typeface="Arial" pitchFamily="34" charset="0"/>
              <a:buChar char="•"/>
            </a:pPr>
            <a:r>
              <a:rPr lang="en-AU" baseline="0" dirty="0" smtClean="0"/>
              <a:t> Air-conditioning to colder temperatures means the air-conditioner will run for a lot longer – costing you more money (remember you get charged for how long you use things).  The idea is that when using an air-conditioner you cool the room you are in to a temperature that keeps you comfortable (when appropriately dressed!) and not too cold as this takes longer and wastes energy. </a:t>
            </a:r>
            <a:r>
              <a:rPr lang="en-AU" dirty="0" smtClean="0">
                <a:solidFill>
                  <a:srgbClr val="58595B"/>
                </a:solidFill>
                <a:latin typeface="HelveticaNeueLT Std" pitchFamily="34" charset="0"/>
              </a:rPr>
              <a:t>Every extra 1</a:t>
            </a:r>
            <a:r>
              <a:rPr lang="en-AU" baseline="30000" dirty="0" smtClean="0">
                <a:solidFill>
                  <a:srgbClr val="58595B"/>
                </a:solidFill>
                <a:latin typeface="HelveticaNeueLT Std" pitchFamily="34" charset="0"/>
              </a:rPr>
              <a:t>o</a:t>
            </a:r>
            <a:r>
              <a:rPr lang="en-AU" dirty="0" smtClean="0">
                <a:solidFill>
                  <a:srgbClr val="58595B"/>
                </a:solidFill>
                <a:latin typeface="HelveticaNeueLT Std" pitchFamily="34" charset="0"/>
              </a:rPr>
              <a:t>C of cooling costs 10% more</a:t>
            </a:r>
            <a:endParaRPr lang="en-AU" baseline="0" dirty="0" smtClean="0"/>
          </a:p>
          <a:p>
            <a:pPr>
              <a:buFont typeface="Arial" pitchFamily="34" charset="0"/>
              <a:buChar char="•"/>
            </a:pPr>
            <a:endParaRPr lang="en-AU" baseline="0" dirty="0" smtClean="0"/>
          </a:p>
          <a:p>
            <a:pPr defTabSz="914268">
              <a:buFont typeface="Arial" pitchFamily="34" charset="0"/>
              <a:buChar char="•"/>
              <a:defRPr/>
            </a:pPr>
            <a:r>
              <a:rPr lang="en-AU" baseline="0" dirty="0" smtClean="0"/>
              <a:t> Don’t pay to cool a house or room that you are not using</a:t>
            </a:r>
            <a:endParaRPr lang="en-AU"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42</a:t>
            </a:fld>
            <a:endParaRPr lang="en-AU"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AU" dirty="0" smtClean="0"/>
              <a:t>Home heating and hot water use the most energy</a:t>
            </a:r>
          </a:p>
          <a:p>
            <a:pPr>
              <a:buFont typeface="Arial" pitchFamily="34" charset="0"/>
              <a:buNone/>
            </a:pPr>
            <a:r>
              <a:rPr lang="en-AU" dirty="0" smtClean="0"/>
              <a:t>http://www.sustainability.vic.gov.au/services-and-advice/households/energy-efficiency/toolbox/reports</a:t>
            </a:r>
          </a:p>
          <a:p>
            <a:pPr>
              <a:buFont typeface="Arial" pitchFamily="34" charset="0"/>
              <a:buNone/>
            </a:pPr>
            <a:endParaRPr lang="en-AU"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43</a:t>
            </a:fld>
            <a:endParaRPr lang="en-AU"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 Water saving shower heads use around half the amount of water as old-fashioned shower heads.  Water saving shower heads are really good</a:t>
            </a:r>
            <a:r>
              <a:rPr lang="en-AU" baseline="0" dirty="0" smtClean="0"/>
              <a:t> now and you often cannot tell that they use less water</a:t>
            </a:r>
          </a:p>
          <a:p>
            <a:pPr>
              <a:buFont typeface="Arial" pitchFamily="34" charset="0"/>
              <a:buChar char="•"/>
            </a:pPr>
            <a:endParaRPr lang="en-AU" baseline="0" dirty="0" smtClean="0"/>
          </a:p>
          <a:p>
            <a:pPr>
              <a:buFont typeface="Arial" pitchFamily="34" charset="0"/>
              <a:buChar char="•"/>
            </a:pPr>
            <a:r>
              <a:rPr lang="en-AU" baseline="0" dirty="0" smtClean="0"/>
              <a:t> Showers use a lot of the home’s hot water.  Shorter showers mean that less water needs to be reheated – saving you money</a:t>
            </a:r>
          </a:p>
          <a:p>
            <a:pPr>
              <a:buFont typeface="Arial" pitchFamily="34" charset="0"/>
              <a:buChar char="•"/>
            </a:pPr>
            <a:endParaRPr lang="en-AU" baseline="0" dirty="0" smtClean="0"/>
          </a:p>
          <a:p>
            <a:pPr>
              <a:buFont typeface="Arial" pitchFamily="34" charset="0"/>
              <a:buChar char="•"/>
            </a:pPr>
            <a:r>
              <a:rPr lang="en-AU" baseline="0" dirty="0" smtClean="0"/>
              <a:t> Washing clothes in cold water is around half the cost of washing clothes in warm water (sometimes more)</a:t>
            </a:r>
            <a:endParaRPr lang="en-AU"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44</a:t>
            </a:fld>
            <a:endParaRPr lang="en-AU"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AU" dirty="0" smtClean="0"/>
              <a:t>http://www.sustainability.vic.gov.au/services-and-advice/households/energy-efficiency/toolbox/reports</a:t>
            </a:r>
          </a:p>
          <a:p>
            <a:pPr>
              <a:buFont typeface="Arial" pitchFamily="34" charset="0"/>
              <a:buNone/>
            </a:pPr>
            <a:endParaRPr lang="en-AU"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45</a:t>
            </a:fld>
            <a:endParaRPr lang="en-AU"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 Food stays fresh in a fridge and freezer at these temperatures.  If the temperature is colder the fridge or freezer will run for longer and cost</a:t>
            </a:r>
            <a:r>
              <a:rPr lang="en-AU" baseline="0" dirty="0" smtClean="0"/>
              <a:t> more money</a:t>
            </a:r>
          </a:p>
          <a:p>
            <a:pPr>
              <a:buFont typeface="Arial" pitchFamily="34" charset="0"/>
              <a:buChar char="•"/>
            </a:pPr>
            <a:endParaRPr lang="en-AU" baseline="0" dirty="0" smtClean="0"/>
          </a:p>
          <a:p>
            <a:pPr>
              <a:buFont typeface="Arial" pitchFamily="34" charset="0"/>
              <a:buChar char="•"/>
            </a:pPr>
            <a:r>
              <a:rPr lang="en-AU" baseline="0" dirty="0" smtClean="0"/>
              <a:t> Fridges and freezers need to stay cool.  If they get hot they run for longer and cost more money</a:t>
            </a:r>
          </a:p>
          <a:p>
            <a:pPr>
              <a:buFont typeface="Arial" pitchFamily="34" charset="0"/>
              <a:buChar char="•"/>
            </a:pPr>
            <a:endParaRPr lang="en-AU" baseline="0" dirty="0" smtClean="0"/>
          </a:p>
          <a:p>
            <a:pPr>
              <a:buFont typeface="Arial" pitchFamily="34" charset="0"/>
              <a:buChar char="•"/>
            </a:pPr>
            <a:r>
              <a:rPr lang="en-AU" baseline="0" dirty="0" smtClean="0"/>
              <a:t> It’s much cheaper to run one fully loaded fridge or freezer than it is to run two half empty units.  So, if you don't have much in your second fridge or freezer turn it off and put the goods in your main fridge or freezer</a:t>
            </a:r>
            <a:endParaRPr lang="en-AU"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46</a:t>
            </a:fld>
            <a:endParaRPr lang="en-AU"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7" name="Slide Number Placeholder 6"/>
          <p:cNvSpPr>
            <a:spLocks noGrp="1"/>
          </p:cNvSpPr>
          <p:nvPr>
            <p:ph type="sldNum" sz="quarter" idx="10"/>
          </p:nvPr>
        </p:nvSpPr>
        <p:spPr/>
        <p:txBody>
          <a:bodyPr/>
          <a:lstStyle/>
          <a:p>
            <a:fld id="{9B806F9C-D8D4-4F10-806E-50B300641FDA}" type="slidenum">
              <a:rPr lang="en-AU" smtClean="0"/>
              <a:pPr/>
              <a:t>47</a:t>
            </a:fld>
            <a:endParaRPr lang="en-AU"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7" name="Slide Number Placeholder 6"/>
          <p:cNvSpPr>
            <a:spLocks noGrp="1"/>
          </p:cNvSpPr>
          <p:nvPr>
            <p:ph type="sldNum" sz="quarter" idx="10"/>
          </p:nvPr>
        </p:nvSpPr>
        <p:spPr/>
        <p:txBody>
          <a:bodyPr/>
          <a:lstStyle/>
          <a:p>
            <a:fld id="{9B806F9C-D8D4-4F10-806E-50B300641FDA}" type="slidenum">
              <a:rPr lang="en-AU" smtClean="0"/>
              <a:pPr/>
              <a:t>48</a:t>
            </a:fld>
            <a:endParaRPr lang="en-AU"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7" name="Slide Number Placeholder 6"/>
          <p:cNvSpPr>
            <a:spLocks noGrp="1"/>
          </p:cNvSpPr>
          <p:nvPr>
            <p:ph type="sldNum" sz="quarter" idx="13"/>
          </p:nvPr>
        </p:nvSpPr>
        <p:spPr/>
        <p:txBody>
          <a:bodyPr/>
          <a:lstStyle/>
          <a:p>
            <a:fld id="{9B806F9C-D8D4-4F10-806E-50B300641FDA}" type="slidenum">
              <a:rPr lang="en-AU" smtClean="0"/>
              <a:pPr/>
              <a:t>49</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bwMode="auto">
          <a:noFill/>
        </p:spPr>
        <p:txBody>
          <a:bodyPr wrap="square" numCol="1" anchor="t" anchorCtr="0" compatLnSpc="1">
            <a:prstTxWarp prst="textNoShape">
              <a:avLst/>
            </a:prstTxWarp>
          </a:bodyPr>
          <a:lstStyle/>
          <a:p>
            <a:pPr defTabSz="906588">
              <a:defRPr/>
            </a:pPr>
            <a:endParaRPr lang="en-AU" sz="1200" dirty="0" smtClean="0"/>
          </a:p>
          <a:p>
            <a:pPr>
              <a:buFont typeface="Arial" pitchFamily="34" charset="0"/>
              <a:buChar char="•"/>
            </a:pPr>
            <a:r>
              <a:rPr lang="en-AU" sz="1200" dirty="0" smtClean="0"/>
              <a:t> Retailers are the companies that send bills</a:t>
            </a:r>
          </a:p>
          <a:p>
            <a:pPr>
              <a:buFont typeface="Arial" pitchFamily="34" charset="0"/>
              <a:buChar char="•"/>
            </a:pPr>
            <a:endParaRPr lang="en-AU" sz="1200" dirty="0" smtClean="0"/>
          </a:p>
          <a:p>
            <a:pPr>
              <a:buFont typeface="Arial" pitchFamily="34" charset="0"/>
              <a:buChar char="•"/>
            </a:pPr>
            <a:r>
              <a:rPr lang="en-AU" sz="1200" dirty="0" smtClean="0"/>
              <a:t> In Victoria, at present, there are around twenty different retailers</a:t>
            </a:r>
          </a:p>
          <a:p>
            <a:endParaRPr lang="en-AU"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AU" sz="1400" dirty="0" smtClean="0"/>
              <a:t>Bills can have information in different places but, by law, must have the same types of information on them, including information about the account, prices, energy use, and paying bills</a:t>
            </a:r>
          </a:p>
          <a:p>
            <a:pPr>
              <a:buFont typeface="Arial" pitchFamily="34" charset="0"/>
              <a:buChar char="•"/>
            </a:pPr>
            <a:endParaRPr lang="en-AU" sz="1400" dirty="0" smtClean="0"/>
          </a:p>
          <a:p>
            <a:pPr>
              <a:buFont typeface="Arial" pitchFamily="34" charset="0"/>
              <a:buNone/>
            </a:pPr>
            <a:r>
              <a:rPr lang="en-AU" sz="1400" dirty="0" smtClean="0"/>
              <a:t>It is good to check the following:</a:t>
            </a:r>
          </a:p>
          <a:p>
            <a:pPr>
              <a:buFont typeface="Arial" pitchFamily="34" charset="0"/>
              <a:buNone/>
            </a:pPr>
            <a:endParaRPr lang="en-AU" sz="1400" dirty="0" smtClean="0"/>
          </a:p>
          <a:p>
            <a:pPr marL="342851" indent="-342851">
              <a:buFont typeface="+mj-lt"/>
              <a:buAutoNum type="arabicPeriod"/>
            </a:pPr>
            <a:r>
              <a:rPr lang="en-AU" sz="1400" dirty="0" smtClean="0"/>
              <a:t>Is the bills yours? – check the name and address</a:t>
            </a:r>
          </a:p>
          <a:p>
            <a:pPr marL="342851" indent="-342851">
              <a:buFont typeface="+mj-lt"/>
              <a:buAutoNum type="arabicPeriod"/>
            </a:pPr>
            <a:endParaRPr lang="en-AU" sz="1400" dirty="0" smtClean="0"/>
          </a:p>
          <a:p>
            <a:pPr marL="342851" indent="-342851">
              <a:buFont typeface="+mj-lt"/>
              <a:buAutoNum type="arabicPeriod"/>
            </a:pPr>
            <a:r>
              <a:rPr lang="en-AU" sz="1400" dirty="0" smtClean="0"/>
              <a:t>Check the total amount due – this can be different from the amount for the billing period</a:t>
            </a:r>
          </a:p>
          <a:p>
            <a:pPr marL="342851" indent="-342851">
              <a:buFont typeface="+mj-lt"/>
              <a:buAutoNum type="arabicPeriod"/>
            </a:pPr>
            <a:endParaRPr lang="en-AU" sz="1400" dirty="0" smtClean="0"/>
          </a:p>
          <a:p>
            <a:pPr marL="342851" indent="-342851">
              <a:buFont typeface="+mj-lt"/>
              <a:buAutoNum type="arabicPeriod"/>
            </a:pPr>
            <a:r>
              <a:rPr lang="en-AU" sz="1400" dirty="0" smtClean="0"/>
              <a:t>The amount for the billing period is recorded separately – usually under ‘current’ or ‘total’ charges for the period</a:t>
            </a:r>
          </a:p>
          <a:p>
            <a:pPr marL="342851" indent="-342851">
              <a:buFont typeface="+mj-lt"/>
              <a:buAutoNum type="arabicPeriod"/>
            </a:pPr>
            <a:endParaRPr lang="en-AU" sz="1400" dirty="0" smtClean="0"/>
          </a:p>
          <a:p>
            <a:pPr marL="342851" indent="-342851">
              <a:buFont typeface="+mj-lt"/>
              <a:buAutoNum type="arabicPeriod"/>
            </a:pPr>
            <a:r>
              <a:rPr lang="en-AU" sz="1400" dirty="0" smtClean="0"/>
              <a:t>Check that your payments are recorded</a:t>
            </a:r>
          </a:p>
          <a:p>
            <a:pPr marL="342851" indent="-342851">
              <a:buFont typeface="+mj-lt"/>
              <a:buAutoNum type="arabicPeriod"/>
            </a:pPr>
            <a:endParaRPr lang="en-AU" sz="1400" dirty="0" smtClean="0"/>
          </a:p>
          <a:p>
            <a:pPr marL="342851" indent="-342851">
              <a:buFont typeface="+mj-lt"/>
              <a:buAutoNum type="arabicPeriod"/>
            </a:pPr>
            <a:r>
              <a:rPr lang="en-AU" sz="1400" dirty="0" smtClean="0"/>
              <a:t>Your distributor is listed where it says ‘faults &amp; emergencies’</a:t>
            </a:r>
          </a:p>
          <a:p>
            <a:pPr marL="228567" indent="-228567">
              <a:buFont typeface="+mj-lt"/>
              <a:buAutoNum type="arabicPeriod"/>
            </a:pPr>
            <a:endParaRPr lang="en-AU" sz="1400" dirty="0" smtClean="0">
              <a:solidFill>
                <a:schemeClr val="accent6">
                  <a:lumMod val="75000"/>
                </a:schemeClr>
              </a:solidFill>
            </a:endParaRPr>
          </a:p>
          <a:p>
            <a:pPr>
              <a:buFont typeface="Arial" pitchFamily="34" charset="0"/>
              <a:buChar char="•"/>
            </a:pPr>
            <a:endParaRPr lang="en-AU" sz="1400" dirty="0" smtClean="0">
              <a:solidFill>
                <a:schemeClr val="accent6">
                  <a:lumMod val="75000"/>
                </a:schemeClr>
              </a:solidFill>
            </a:endParaRPr>
          </a:p>
          <a:p>
            <a:pPr>
              <a:buFont typeface="Arial" pitchFamily="34" charset="0"/>
              <a:buNone/>
            </a:pPr>
            <a:endParaRPr lang="en-AU" sz="1400" dirty="0" smtClean="0">
              <a:solidFill>
                <a:schemeClr val="accent6">
                  <a:lumMod val="75000"/>
                </a:schemeClr>
              </a:solidFill>
            </a:endParaRPr>
          </a:p>
        </p:txBody>
      </p:sp>
      <p:sp>
        <p:nvSpPr>
          <p:cNvPr id="7" name="Slide Number Placeholder 6"/>
          <p:cNvSpPr>
            <a:spLocks noGrp="1"/>
          </p:cNvSpPr>
          <p:nvPr>
            <p:ph type="sldNum" sz="quarter" idx="13"/>
          </p:nvPr>
        </p:nvSpPr>
        <p:spPr/>
        <p:txBody>
          <a:bodyPr/>
          <a:lstStyle/>
          <a:p>
            <a:fld id="{9B806F9C-D8D4-4F10-806E-50B300641FDA}" type="slidenum">
              <a:rPr lang="en-AU" smtClean="0"/>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536575"/>
            <a:ext cx="4933950" cy="3702050"/>
          </a:xfrm>
        </p:spPr>
      </p:sp>
      <p:sp>
        <p:nvSpPr>
          <p:cNvPr id="3" name="Notes Placeholder 2"/>
          <p:cNvSpPr>
            <a:spLocks noGrp="1"/>
          </p:cNvSpPr>
          <p:nvPr>
            <p:ph type="body" idx="1"/>
          </p:nvPr>
        </p:nvSpPr>
        <p:spPr>
          <a:xfrm>
            <a:off x="671830" y="4391248"/>
            <a:ext cx="5374640" cy="5188688"/>
          </a:xfrm>
        </p:spPr>
        <p:txBody>
          <a:bodyPr>
            <a:normAutofit/>
          </a:bodyPr>
          <a:lstStyle/>
          <a:p>
            <a:r>
              <a:rPr lang="en-AU" b="0" dirty="0" smtClean="0"/>
              <a:t>Check:</a:t>
            </a:r>
          </a:p>
          <a:p>
            <a:endParaRPr lang="en-AU" b="0" dirty="0" smtClean="0"/>
          </a:p>
          <a:p>
            <a:pPr marL="228567" marR="0" indent="-228567" algn="l" defTabSz="914400" rtl="0" eaLnBrk="1" fontAlgn="auto" latinLnBrk="0" hangingPunct="1">
              <a:lnSpc>
                <a:spcPct val="100000"/>
              </a:lnSpc>
              <a:spcBef>
                <a:spcPts val="0"/>
              </a:spcBef>
              <a:spcAft>
                <a:spcPts val="0"/>
              </a:spcAft>
              <a:buClrTx/>
              <a:buSzTx/>
              <a:buFont typeface="+mj-lt"/>
              <a:buAutoNum type="arabicPeriod"/>
              <a:tabLst/>
              <a:defRPr/>
            </a:pPr>
            <a:r>
              <a:rPr lang="en-AU" sz="1200" dirty="0" smtClean="0"/>
              <a:t>Check your usage over time – is it more or less than the same period last year?</a:t>
            </a:r>
          </a:p>
          <a:p>
            <a:pPr marL="228567" indent="-228567">
              <a:buFont typeface="+mj-lt"/>
              <a:buAutoNum type="arabicPeriod"/>
            </a:pPr>
            <a:endParaRPr lang="en-AU" dirty="0" smtClean="0"/>
          </a:p>
          <a:p>
            <a:pPr marL="228567" indent="-228567">
              <a:buFont typeface="+mj-lt"/>
              <a:buAutoNum type="arabicPeriod"/>
            </a:pPr>
            <a:r>
              <a:rPr lang="en-AU" dirty="0" smtClean="0"/>
              <a:t>The supply address is correct</a:t>
            </a:r>
          </a:p>
          <a:p>
            <a:pPr marL="228567" indent="-228567">
              <a:buFont typeface="+mj-lt"/>
              <a:buAutoNum type="arabicPeriod"/>
            </a:pPr>
            <a:endParaRPr lang="en-AU" dirty="0" smtClean="0"/>
          </a:p>
          <a:p>
            <a:pPr marL="228567" indent="-228567">
              <a:buFont typeface="+mj-lt"/>
              <a:buAutoNum type="arabicPeriod"/>
            </a:pPr>
            <a:r>
              <a:rPr lang="en-AU" baseline="0" dirty="0" smtClean="0"/>
              <a:t>The number of billing days – are your bills monthly or quarterly.  If it’s a high bill, is it more days than the last bill you received?</a:t>
            </a:r>
          </a:p>
          <a:p>
            <a:pPr marL="228567" indent="-228567">
              <a:buFont typeface="+mj-lt"/>
              <a:buAutoNum type="arabicPeriod"/>
            </a:pPr>
            <a:endParaRPr lang="en-AU" baseline="0" dirty="0" smtClean="0"/>
          </a:p>
          <a:p>
            <a:pPr marL="228567" indent="-228567">
              <a:buFont typeface="+mj-lt"/>
              <a:buAutoNum type="arabicPeriod"/>
            </a:pPr>
            <a:r>
              <a:rPr lang="en-AU" baseline="0" dirty="0" smtClean="0"/>
              <a:t>Total Usage – this is the total amount of electricity you used in the billing period</a:t>
            </a:r>
          </a:p>
          <a:p>
            <a:pPr marL="228567" indent="-228567">
              <a:buFont typeface="+mj-lt"/>
              <a:buAutoNum type="arabicPeriod"/>
            </a:pPr>
            <a:endParaRPr lang="en-AU" dirty="0" smtClean="0"/>
          </a:p>
          <a:p>
            <a:pPr>
              <a:buFont typeface="Arial" pitchFamily="34" charset="0"/>
              <a:buNone/>
            </a:pPr>
            <a:r>
              <a:rPr lang="en-AU" dirty="0" smtClean="0"/>
              <a:t>Bills  also contain information about the price you pay for energy – there are 2 charges:</a:t>
            </a:r>
          </a:p>
          <a:p>
            <a:pPr>
              <a:buFont typeface="Arial" pitchFamily="34" charset="0"/>
              <a:buChar char="•"/>
            </a:pPr>
            <a:endParaRPr lang="en-AU" dirty="0" smtClean="0">
              <a:solidFill>
                <a:schemeClr val="accent6">
                  <a:lumMod val="75000"/>
                </a:schemeClr>
              </a:solidFill>
            </a:endParaRPr>
          </a:p>
          <a:p>
            <a:pPr lvl="1">
              <a:buFont typeface="Arial" pitchFamily="34" charset="0"/>
              <a:buChar char="•"/>
            </a:pPr>
            <a:r>
              <a:rPr lang="en-AU" dirty="0" smtClean="0"/>
              <a:t> </a:t>
            </a:r>
            <a:r>
              <a:rPr lang="en-AU" u="sng" dirty="0" smtClean="0"/>
              <a:t>Supply charge </a:t>
            </a:r>
            <a:r>
              <a:rPr lang="en-AU" dirty="0" smtClean="0"/>
              <a:t>which is a set amount for each day to pay for energy supply</a:t>
            </a:r>
          </a:p>
          <a:p>
            <a:pPr lvl="1">
              <a:buFont typeface="Arial" pitchFamily="34" charset="0"/>
              <a:buNone/>
            </a:pPr>
            <a:endParaRPr lang="en-AU" dirty="0" smtClean="0"/>
          </a:p>
          <a:p>
            <a:pPr lvl="1">
              <a:buFont typeface="Arial" pitchFamily="34" charset="0"/>
              <a:buChar char="•"/>
            </a:pPr>
            <a:r>
              <a:rPr lang="en-AU" dirty="0" smtClean="0"/>
              <a:t> </a:t>
            </a:r>
            <a:r>
              <a:rPr lang="en-AU" u="sng" dirty="0" smtClean="0"/>
              <a:t>Usage charges </a:t>
            </a:r>
            <a:r>
              <a:rPr lang="en-AU" dirty="0" smtClean="0"/>
              <a:t>for the amount of electricity or gas the customer used - written on the bill as cents per kilowatt hour (c/kWh) for electricity and cents per megajoule (c/MJ) for gas</a:t>
            </a:r>
          </a:p>
          <a:p>
            <a:pPr lvl="0">
              <a:buFont typeface="Arial" pitchFamily="34" charset="0"/>
              <a:buChar char="•"/>
            </a:pPr>
            <a:endParaRPr lang="en-AU" dirty="0" smtClean="0"/>
          </a:p>
          <a:p>
            <a:pPr lvl="0">
              <a:buFont typeface="Arial" pitchFamily="34" charset="0"/>
              <a:buChar char="•"/>
            </a:pPr>
            <a:r>
              <a:rPr lang="en-AU" dirty="0" smtClean="0"/>
              <a:t> Don’t forget to check to ensure</a:t>
            </a:r>
            <a:r>
              <a:rPr lang="en-AU" baseline="0" dirty="0" smtClean="0"/>
              <a:t> you are receiving concessions</a:t>
            </a:r>
          </a:p>
          <a:p>
            <a:pPr lvl="0">
              <a:buFont typeface="Arial" pitchFamily="34" charset="0"/>
              <a:buNone/>
            </a:pPr>
            <a:endParaRPr lang="en-AU" baseline="0" dirty="0" smtClean="0"/>
          </a:p>
          <a:p>
            <a:pPr lvl="0">
              <a:buFont typeface="Arial" pitchFamily="34" charset="0"/>
              <a:buChar char="•"/>
            </a:pPr>
            <a:r>
              <a:rPr lang="en-AU" baseline="0" dirty="0" smtClean="0"/>
              <a:t> Bills also contain information on the average cost and average usage per day.  To use My Power Planner – you’ll need to know average usage – the average number of kWh used per day - as well as the dates of the billing period (i.e. 1 July to 29 July 2014)</a:t>
            </a:r>
          </a:p>
          <a:p>
            <a:pPr lvl="0">
              <a:buFont typeface="Arial" pitchFamily="34" charset="0"/>
              <a:buNone/>
            </a:pPr>
            <a:endParaRPr lang="en-AU" baseline="0" dirty="0" smtClean="0"/>
          </a:p>
          <a:p>
            <a:pPr lvl="0">
              <a:buFont typeface="Arial" pitchFamily="34" charset="0"/>
              <a:buChar char="•"/>
            </a:pPr>
            <a:r>
              <a:rPr lang="en-AU" baseline="0" dirty="0" smtClean="0"/>
              <a:t> The billing period is also shown – you’ll need this info to use My Power Planner</a:t>
            </a:r>
            <a:endParaRPr lang="en-AU" dirty="0" smtClean="0"/>
          </a:p>
          <a:p>
            <a:r>
              <a:rPr lang="en-AU" dirty="0" smtClean="0"/>
              <a:t> </a:t>
            </a:r>
            <a:endParaRPr lang="en-AU" i="1" dirty="0" smtClean="0">
              <a:solidFill>
                <a:srgbClr val="FFFF00"/>
              </a:solidFill>
            </a:endParaRPr>
          </a:p>
          <a:p>
            <a:endParaRPr lang="en-AU" dirty="0"/>
          </a:p>
        </p:txBody>
      </p:sp>
      <p:sp>
        <p:nvSpPr>
          <p:cNvPr id="5" name="Slide Number Placeholder 4"/>
          <p:cNvSpPr>
            <a:spLocks noGrp="1"/>
          </p:cNvSpPr>
          <p:nvPr>
            <p:ph type="sldNum" sz="quarter" idx="13"/>
          </p:nvPr>
        </p:nvSpPr>
        <p:spPr/>
        <p:txBody>
          <a:bodyPr/>
          <a:lstStyle/>
          <a:p>
            <a:fld id="{9B806F9C-D8D4-4F10-806E-50B300641FDA}" type="slidenum">
              <a:rPr lang="en-AU" smtClean="0"/>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88">
              <a:defRPr/>
            </a:pPr>
            <a:r>
              <a:rPr lang="en-AU" dirty="0" smtClean="0"/>
              <a:t>The </a:t>
            </a:r>
            <a:r>
              <a:rPr lang="en-AU" u="sng" dirty="0" smtClean="0"/>
              <a:t>second</a:t>
            </a:r>
            <a:r>
              <a:rPr lang="en-AU" dirty="0" smtClean="0"/>
              <a:t> way to save is to make sure you get any concessions that you are eligible for.</a:t>
            </a:r>
          </a:p>
          <a:p>
            <a:pPr defTabSz="906588">
              <a:buFont typeface="Arial" pitchFamily="34" charset="0"/>
              <a:buChar char="•"/>
              <a:defRPr/>
            </a:pPr>
            <a:endParaRPr lang="en-AU" dirty="0" smtClean="0"/>
          </a:p>
          <a:p>
            <a:pPr defTabSz="906588">
              <a:buFont typeface="Arial" pitchFamily="34" charset="0"/>
              <a:buChar char="•"/>
              <a:defRPr/>
            </a:pPr>
            <a:r>
              <a:rPr lang="en-AU" dirty="0" smtClean="0"/>
              <a:t> People who are on low incomes can often get government discounts (known as a ‘concessions’) on their energy bills</a:t>
            </a:r>
          </a:p>
          <a:p>
            <a:pPr defTabSz="906588">
              <a:buFont typeface="Arial" pitchFamily="34" charset="0"/>
              <a:buChar char="•"/>
              <a:defRPr/>
            </a:pPr>
            <a:endParaRPr lang="en-AU" dirty="0" smtClean="0"/>
          </a:p>
          <a:p>
            <a:pPr defTabSz="906588">
              <a:defRPr/>
            </a:pPr>
            <a:endParaRPr lang="en-A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88">
              <a:buFont typeface="Arial" pitchFamily="34" charset="0"/>
              <a:buChar char="•"/>
              <a:defRPr/>
            </a:pPr>
            <a:r>
              <a:rPr lang="en-AU" dirty="0" smtClean="0"/>
              <a:t>The main two concessions in Victoria provide a discount of 17.5% of your gas and electricity bills </a:t>
            </a:r>
            <a:r>
              <a:rPr lang="en-AU" dirty="0" smtClean="0">
                <a:latin typeface="HelveticaNeueLT Std" pitchFamily="34" charset="0"/>
              </a:rPr>
              <a:t>(that’s a saving of $350 for households that pay about $2000 per year)</a:t>
            </a:r>
            <a:endParaRPr lang="en-AU" dirty="0" smtClean="0"/>
          </a:p>
          <a:p>
            <a:pPr defTabSz="906588">
              <a:buFont typeface="Arial" pitchFamily="34" charset="0"/>
              <a:buChar char="•"/>
              <a:defRPr/>
            </a:pPr>
            <a:endParaRPr lang="en-AU" dirty="0" smtClean="0"/>
          </a:p>
          <a:p>
            <a:pPr defTabSz="906588">
              <a:buFont typeface="Arial" pitchFamily="34" charset="0"/>
              <a:buChar char="•"/>
              <a:defRPr/>
            </a:pPr>
            <a:r>
              <a:rPr lang="en-AU" dirty="0" smtClean="0"/>
              <a:t>An Excess Electricity Concession has been recently introduced.</a:t>
            </a:r>
            <a:r>
              <a:rPr lang="en-AU" baseline="0" dirty="0" smtClean="0"/>
              <a:t> H</a:t>
            </a:r>
            <a:r>
              <a:rPr lang="en-AU" dirty="0" smtClean="0"/>
              <a:t>ouseholds with annual electricity bills of more than $2,763 (for the period – 1 December 2013 to 30 November 2014) will need to apply for the Excess Electricity Concession to continue to receive the concession on electricity costs above these amounts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34B095D-8A09-43C5-82B8-C157980672A7}" type="datetime1">
              <a:rPr lang="en-AU" smtClean="0"/>
              <a:pPr/>
              <a:t>17/10/2014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AD56158-F504-466F-89DF-B72F0D98CE94}" type="datetime1">
              <a:rPr lang="en-AU" smtClean="0"/>
              <a:pPr/>
              <a:t>17/10/2014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C33692-C272-4114-B3C5-2213BFCBD555}" type="datetime1">
              <a:rPr lang="en-AU" smtClean="0"/>
              <a:pPr/>
              <a:t>17/10/2014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E88F24B-0AA1-4E86-BFD1-1F60B46AB5DC}" type="datetime1">
              <a:rPr lang="en-AU" smtClean="0"/>
              <a:pPr/>
              <a:t>17/10/2014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85ABC-21A8-42CC-A15B-745C7CBF7FB2}" type="datetime1">
              <a:rPr lang="en-AU" smtClean="0"/>
              <a:pPr/>
              <a:t>17/10/2014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899ACCC-D221-441E-B91A-64DCFC8E69BD}" type="datetime1">
              <a:rPr lang="en-AU" smtClean="0"/>
              <a:pPr/>
              <a:t>17/10/2014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613DAA1-F58E-44DF-AB15-22D6DB248CFF}" type="datetime1">
              <a:rPr lang="en-AU" smtClean="0"/>
              <a:pPr/>
              <a:t>17/10/2014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B008569-4176-4EB4-8AE7-401F9983E5FA}" type="datetime1">
              <a:rPr lang="en-AU" smtClean="0"/>
              <a:pPr/>
              <a:t>17/10/2014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C2DD3-FA89-4FB6-AA56-CCC265F5A414}" type="datetime1">
              <a:rPr lang="en-AU" smtClean="0"/>
              <a:pPr/>
              <a:t>17/10/2014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916D0-C63B-4AE2-BC03-547D3DE80987}" type="datetime1">
              <a:rPr lang="en-AU" smtClean="0"/>
              <a:pPr/>
              <a:t>17/10/2014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64523-411D-462A-8141-C9B2F2AF9365}" type="datetime1">
              <a:rPr lang="en-AU" smtClean="0"/>
              <a:pPr/>
              <a:t>17/10/2014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1A29635-FE59-4762-8364-AEC537C4FF32}"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15861-15D8-4053-9586-20AB336D99DA}" type="datetime1">
              <a:rPr lang="en-AU" smtClean="0"/>
              <a:pPr/>
              <a:t>17/10/2014</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29635-FE59-4762-8364-AEC537C4FF32}"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myhomeenergy.com.a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bc.net.au/tv/thecheckout/clip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pp.switchon.vic.gov.a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www.yourchoice.vic.gov.au/search/ga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witchon.vic.gov.au/tools-and-calculators/my-power-plann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switchon.vic.gov.a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5.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0825"/>
            <a:ext cx="7772400" cy="1470025"/>
          </a:xfrm>
        </p:spPr>
        <p:txBody>
          <a:bodyPr>
            <a:normAutofit/>
          </a:bodyPr>
          <a:lstStyle/>
          <a:p>
            <a:r>
              <a:rPr lang="en-AU" sz="3600" b="1" dirty="0" smtClean="0">
                <a:solidFill>
                  <a:srgbClr val="ED8B00"/>
                </a:solidFill>
                <a:latin typeface="HelveticaNeueLT Std" pitchFamily="34" charset="0"/>
              </a:rPr>
              <a:t>Energy </a:t>
            </a:r>
            <a:endParaRPr lang="en-AU" sz="3600" b="1" dirty="0">
              <a:solidFill>
                <a:srgbClr val="ED8B00"/>
              </a:solidFill>
              <a:latin typeface="HelveticaNeueLT Std" pitchFamily="34" charset="0"/>
            </a:endParaRPr>
          </a:p>
        </p:txBody>
      </p:sp>
      <p:sp>
        <p:nvSpPr>
          <p:cNvPr id="6" name="Subtitle 5"/>
          <p:cNvSpPr>
            <a:spLocks noGrp="1"/>
          </p:cNvSpPr>
          <p:nvPr>
            <p:ph type="subTitle" idx="1"/>
          </p:nvPr>
        </p:nvSpPr>
        <p:spPr>
          <a:xfrm>
            <a:off x="1371600" y="3048000"/>
            <a:ext cx="6400800" cy="1752600"/>
          </a:xfrm>
        </p:spPr>
        <p:txBody>
          <a:bodyPr/>
          <a:lstStyle/>
          <a:p>
            <a:r>
              <a:rPr lang="en-AU" dirty="0" smtClean="0"/>
              <a:t>Understand it, Control it and Save</a:t>
            </a:r>
            <a:endParaRPr lang="en-AU" dirty="0"/>
          </a:p>
        </p:txBody>
      </p:sp>
      <p:sp>
        <p:nvSpPr>
          <p:cNvPr id="4" name="Slide Number Placeholder 3"/>
          <p:cNvSpPr>
            <a:spLocks noGrp="1"/>
          </p:cNvSpPr>
          <p:nvPr>
            <p:ph type="sldNum" sz="quarter" idx="12"/>
          </p:nvPr>
        </p:nvSpPr>
        <p:spPr/>
        <p:txBody>
          <a:bodyPr/>
          <a:lstStyle/>
          <a:p>
            <a:fld id="{71A29635-FE59-4762-8364-AEC537C4FF32}" type="slidenum">
              <a:rPr lang="en-AU" smtClean="0"/>
              <a:pPr/>
              <a:t>1</a:t>
            </a:fld>
            <a:endParaRPr lang="en-AU" dirty="0"/>
          </a:p>
        </p:txBody>
      </p:sp>
      <p:pic>
        <p:nvPicPr>
          <p:cNvPr id="5" name="Picture 4" descr="PNG LOGO.png"/>
          <p:cNvPicPr>
            <a:picLocks noChangeAspect="1"/>
          </p:cNvPicPr>
          <p:nvPr/>
        </p:nvPicPr>
        <p:blipFill>
          <a:blip r:embed="rId3"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Concessions &amp; Grants</a:t>
            </a:r>
            <a:endParaRPr lang="en-AU" sz="3600" dirty="0"/>
          </a:p>
        </p:txBody>
      </p:sp>
      <p:sp>
        <p:nvSpPr>
          <p:cNvPr id="3" name="Content Placeholder 2"/>
          <p:cNvSpPr>
            <a:spLocks noGrp="1"/>
          </p:cNvSpPr>
          <p:nvPr>
            <p:ph idx="1"/>
          </p:nvPr>
        </p:nvSpPr>
        <p:spPr>
          <a:xfrm>
            <a:off x="425302" y="1323833"/>
            <a:ext cx="8229600" cy="5481001"/>
          </a:xfrm>
        </p:spPr>
        <p:txBody>
          <a:bodyPr>
            <a:noAutofit/>
          </a:bodyPr>
          <a:lstStyle/>
          <a:p>
            <a:pPr>
              <a:buClr>
                <a:schemeClr val="accent6"/>
              </a:buClr>
            </a:pPr>
            <a:r>
              <a:rPr lang="en-AU" sz="2400" dirty="0" smtClean="0">
                <a:solidFill>
                  <a:schemeClr val="tx2">
                    <a:lumMod val="75000"/>
                  </a:schemeClr>
                </a:solidFill>
                <a:latin typeface="HelveticaNeueLT Std" pitchFamily="34" charset="0"/>
              </a:rPr>
              <a:t>Service to Property Charge Concession</a:t>
            </a:r>
            <a:br>
              <a:rPr lang="en-AU" sz="2400" dirty="0" smtClean="0">
                <a:solidFill>
                  <a:schemeClr val="tx2">
                    <a:lumMod val="75000"/>
                  </a:schemeClr>
                </a:solidFill>
                <a:latin typeface="HelveticaNeueLT Std" pitchFamily="34" charset="0"/>
              </a:rPr>
            </a:br>
            <a:endParaRPr lang="en-AU" sz="2400" dirty="0" smtClean="0">
              <a:solidFill>
                <a:schemeClr val="tx2">
                  <a:lumMod val="75000"/>
                </a:schemeClr>
              </a:solidFill>
              <a:latin typeface="HelveticaNeueLT Std" pitchFamily="34" charset="0"/>
            </a:endParaRPr>
          </a:p>
          <a:p>
            <a:pPr>
              <a:buClr>
                <a:schemeClr val="accent6"/>
              </a:buClr>
            </a:pPr>
            <a:r>
              <a:rPr lang="en-AU" sz="2400" dirty="0" smtClean="0">
                <a:solidFill>
                  <a:schemeClr val="tx2">
                    <a:lumMod val="75000"/>
                  </a:schemeClr>
                </a:solidFill>
                <a:latin typeface="HelveticaNeueLT Std" pitchFamily="34" charset="0"/>
              </a:rPr>
              <a:t>Non-Mains Energy Concession</a:t>
            </a:r>
          </a:p>
          <a:p>
            <a:pPr>
              <a:buClr>
                <a:schemeClr val="accent6"/>
              </a:buClr>
            </a:pPr>
            <a:endParaRPr lang="en-AU" sz="2400" dirty="0" smtClean="0">
              <a:solidFill>
                <a:schemeClr val="tx2">
                  <a:lumMod val="75000"/>
                </a:schemeClr>
              </a:solidFill>
              <a:latin typeface="HelveticaNeueLT Std" pitchFamily="34" charset="0"/>
            </a:endParaRPr>
          </a:p>
          <a:p>
            <a:pPr>
              <a:buClr>
                <a:schemeClr val="accent6"/>
              </a:buClr>
            </a:pPr>
            <a:r>
              <a:rPr lang="en-AU" sz="2400" dirty="0" smtClean="0">
                <a:solidFill>
                  <a:schemeClr val="tx2">
                    <a:lumMod val="75000"/>
                  </a:schemeClr>
                </a:solidFill>
                <a:latin typeface="HelveticaNeueLT Std" pitchFamily="34" charset="0"/>
              </a:rPr>
              <a:t>Medical Cooling Concession</a:t>
            </a:r>
            <a:br>
              <a:rPr lang="en-AU" sz="2400" dirty="0" smtClean="0">
                <a:solidFill>
                  <a:schemeClr val="tx2">
                    <a:lumMod val="75000"/>
                  </a:schemeClr>
                </a:solidFill>
                <a:latin typeface="HelveticaNeueLT Std" pitchFamily="34" charset="0"/>
              </a:rPr>
            </a:br>
            <a:endParaRPr lang="en-AU" sz="2400" dirty="0" smtClean="0">
              <a:solidFill>
                <a:schemeClr val="tx2">
                  <a:lumMod val="75000"/>
                </a:schemeClr>
              </a:solidFill>
              <a:latin typeface="HelveticaNeueLT Std" pitchFamily="34" charset="0"/>
            </a:endParaRPr>
          </a:p>
          <a:p>
            <a:pPr>
              <a:buClr>
                <a:schemeClr val="accent6"/>
              </a:buClr>
            </a:pPr>
            <a:r>
              <a:rPr lang="en-AU" sz="2400" dirty="0" smtClean="0">
                <a:solidFill>
                  <a:schemeClr val="tx2">
                    <a:lumMod val="75000"/>
                  </a:schemeClr>
                </a:solidFill>
                <a:latin typeface="HelveticaNeueLT Std" pitchFamily="34" charset="0"/>
              </a:rPr>
              <a:t>Controlled Load Electricity Concession</a:t>
            </a:r>
            <a:br>
              <a:rPr lang="en-AU" sz="2400" dirty="0" smtClean="0">
                <a:solidFill>
                  <a:schemeClr val="tx2">
                    <a:lumMod val="75000"/>
                  </a:schemeClr>
                </a:solidFill>
                <a:latin typeface="HelveticaNeueLT Std" pitchFamily="34" charset="0"/>
              </a:rPr>
            </a:br>
            <a:endParaRPr lang="en-AU" sz="2400" dirty="0" smtClean="0">
              <a:solidFill>
                <a:schemeClr val="tx2">
                  <a:lumMod val="75000"/>
                </a:schemeClr>
              </a:solidFill>
              <a:latin typeface="HelveticaNeueLT Std" pitchFamily="34" charset="0"/>
            </a:endParaRPr>
          </a:p>
          <a:p>
            <a:pPr>
              <a:buClr>
                <a:schemeClr val="accent6"/>
              </a:buClr>
            </a:pPr>
            <a:r>
              <a:rPr lang="en-AU" sz="2400" dirty="0" smtClean="0">
                <a:solidFill>
                  <a:schemeClr val="tx2">
                    <a:lumMod val="75000"/>
                  </a:schemeClr>
                </a:solidFill>
                <a:latin typeface="HelveticaNeueLT Std" pitchFamily="34" charset="0"/>
              </a:rPr>
              <a:t>Life Support Concession</a:t>
            </a:r>
            <a:br>
              <a:rPr lang="en-AU" sz="2400" dirty="0" smtClean="0">
                <a:solidFill>
                  <a:schemeClr val="tx2">
                    <a:lumMod val="75000"/>
                  </a:schemeClr>
                </a:solidFill>
                <a:latin typeface="HelveticaNeueLT Std" pitchFamily="34" charset="0"/>
              </a:rPr>
            </a:br>
            <a:endParaRPr lang="en-AU" sz="2400" dirty="0" smtClean="0">
              <a:solidFill>
                <a:schemeClr val="tx2">
                  <a:lumMod val="75000"/>
                </a:schemeClr>
              </a:solidFill>
              <a:latin typeface="HelveticaNeueLT Std" pitchFamily="34" charset="0"/>
            </a:endParaRPr>
          </a:p>
          <a:p>
            <a:pPr>
              <a:buClr>
                <a:schemeClr val="accent6"/>
              </a:buClr>
            </a:pPr>
            <a:r>
              <a:rPr lang="en-AU" sz="2400" dirty="0" smtClean="0">
                <a:solidFill>
                  <a:schemeClr val="tx2">
                    <a:lumMod val="75000"/>
                  </a:schemeClr>
                </a:solidFill>
                <a:latin typeface="HelveticaNeueLT Std" pitchFamily="34" charset="0"/>
              </a:rPr>
              <a:t>Electricity Transfer Fee Waiver</a:t>
            </a:r>
            <a:r>
              <a:rPr lang="en-AU" sz="1800" dirty="0" smtClean="0"/>
              <a:t/>
            </a:r>
            <a:br>
              <a:rPr lang="en-AU" sz="1800" dirty="0" smtClean="0"/>
            </a:br>
            <a:r>
              <a:rPr lang="en-AU" sz="1800" dirty="0" smtClean="0"/>
              <a:t> </a:t>
            </a:r>
            <a:endParaRPr lang="en-AU" sz="1800" dirty="0"/>
          </a:p>
        </p:txBody>
      </p:sp>
      <p:sp>
        <p:nvSpPr>
          <p:cNvPr id="4" name="Slide Number Placeholder 3"/>
          <p:cNvSpPr>
            <a:spLocks noGrp="1"/>
          </p:cNvSpPr>
          <p:nvPr>
            <p:ph type="sldNum" sz="quarter" idx="12"/>
          </p:nvPr>
        </p:nvSpPr>
        <p:spPr/>
        <p:txBody>
          <a:bodyPr/>
          <a:lstStyle/>
          <a:p>
            <a:fld id="{71A29635-FE59-4762-8364-AEC537C4FF32}" type="slidenum">
              <a:rPr lang="en-AU" smtClean="0"/>
              <a:pPr/>
              <a:t>10</a:t>
            </a:fld>
            <a:endParaRPr lang="en-AU" dirty="0"/>
          </a:p>
        </p:txBody>
      </p:sp>
      <p:pic>
        <p:nvPicPr>
          <p:cNvPr id="5" name="Picture 4" descr="PNG LOGO.png"/>
          <p:cNvPicPr>
            <a:picLocks noChangeAspect="1"/>
          </p:cNvPicPr>
          <p:nvPr/>
        </p:nvPicPr>
        <p:blipFill>
          <a:blip r:embed="rId3" cstate="print"/>
          <a:stretch>
            <a:fillRect/>
          </a:stretch>
        </p:blipFill>
        <p:spPr>
          <a:xfrm>
            <a:off x="233121" y="6078016"/>
            <a:ext cx="2164482" cy="6084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Concessions &amp; Grants</a:t>
            </a:r>
            <a:endParaRPr lang="en-AU" sz="3600" b="1" dirty="0">
              <a:solidFill>
                <a:srgbClr val="ED8B00"/>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11</a:t>
            </a:fld>
            <a:endParaRPr lang="en-AU" dirty="0"/>
          </a:p>
        </p:txBody>
      </p:sp>
      <p:sp>
        <p:nvSpPr>
          <p:cNvPr id="6" name="Content Placeholder 5"/>
          <p:cNvSpPr>
            <a:spLocks noGrp="1"/>
          </p:cNvSpPr>
          <p:nvPr>
            <p:ph idx="1"/>
          </p:nvPr>
        </p:nvSpPr>
        <p:spPr>
          <a:xfrm>
            <a:off x="1644342" y="4932954"/>
            <a:ext cx="6995160" cy="1218745"/>
          </a:xfrm>
        </p:spPr>
        <p:txBody>
          <a:bodyPr>
            <a:normAutofit/>
          </a:bodyPr>
          <a:lstStyle/>
          <a:p>
            <a:pPr>
              <a:buClr>
                <a:schemeClr val="accent6"/>
              </a:buClr>
            </a:pPr>
            <a:r>
              <a:rPr lang="en-AU" sz="2000" b="1" dirty="0" smtClean="0">
                <a:solidFill>
                  <a:srgbClr val="58595B"/>
                </a:solidFill>
                <a:latin typeface="HelveticaNeueLT Std" pitchFamily="34" charset="0"/>
              </a:rPr>
              <a:t>Concessions Information Line </a:t>
            </a:r>
            <a:r>
              <a:rPr lang="en-AU" sz="2000" dirty="0" smtClean="0">
                <a:solidFill>
                  <a:srgbClr val="58595B"/>
                </a:solidFill>
                <a:latin typeface="HelveticaNeueLT Std" pitchFamily="34" charset="0"/>
              </a:rPr>
              <a:t>on </a:t>
            </a:r>
            <a:r>
              <a:rPr lang="en-AU" sz="2000" b="1" dirty="0" smtClean="0">
                <a:solidFill>
                  <a:schemeClr val="accent6"/>
                </a:solidFill>
                <a:latin typeface="HelveticaNeueLT Std" pitchFamily="34" charset="0"/>
              </a:rPr>
              <a:t>1800 658 521</a:t>
            </a:r>
            <a:r>
              <a:rPr lang="en-AU" sz="2000" b="1" dirty="0" smtClean="0">
                <a:solidFill>
                  <a:srgbClr val="58595B"/>
                </a:solidFill>
                <a:latin typeface="HelveticaNeueLT Std" pitchFamily="34" charset="0"/>
              </a:rPr>
              <a:t>,</a:t>
            </a:r>
            <a:r>
              <a:rPr lang="en-AU" sz="2000" dirty="0" smtClean="0">
                <a:solidFill>
                  <a:srgbClr val="58595B"/>
                </a:solidFill>
                <a:latin typeface="HelveticaNeueLT Std" pitchFamily="34" charset="0"/>
              </a:rPr>
              <a:t> or</a:t>
            </a:r>
          </a:p>
          <a:p>
            <a:pPr>
              <a:buClr>
                <a:schemeClr val="accent6"/>
              </a:buClr>
            </a:pPr>
            <a:r>
              <a:rPr lang="en-AU" sz="2000" b="1" dirty="0" smtClean="0">
                <a:solidFill>
                  <a:srgbClr val="58595B"/>
                </a:solidFill>
                <a:latin typeface="HelveticaNeueLT Std" pitchFamily="34" charset="0"/>
              </a:rPr>
              <a:t>The company that sends your bills </a:t>
            </a:r>
          </a:p>
        </p:txBody>
      </p:sp>
      <p:pic>
        <p:nvPicPr>
          <p:cNvPr id="7" name="Picture 6" descr="gold card.jpg"/>
          <p:cNvPicPr>
            <a:picLocks noChangeAspect="1"/>
          </p:cNvPicPr>
          <p:nvPr/>
        </p:nvPicPr>
        <p:blipFill>
          <a:blip r:embed="rId3" cstate="print"/>
          <a:stretch>
            <a:fillRect/>
          </a:stretch>
        </p:blipFill>
        <p:spPr>
          <a:xfrm>
            <a:off x="6372225" y="2708910"/>
            <a:ext cx="2240280" cy="1440180"/>
          </a:xfrm>
          <a:prstGeom prst="rect">
            <a:avLst/>
          </a:prstGeom>
        </p:spPr>
      </p:pic>
      <p:pic>
        <p:nvPicPr>
          <p:cNvPr id="8" name="Picture 7" descr="health care card.jpg"/>
          <p:cNvPicPr>
            <a:picLocks noChangeAspect="1"/>
          </p:cNvPicPr>
          <p:nvPr/>
        </p:nvPicPr>
        <p:blipFill>
          <a:blip r:embed="rId4" cstate="print"/>
          <a:stretch>
            <a:fillRect/>
          </a:stretch>
        </p:blipFill>
        <p:spPr>
          <a:xfrm>
            <a:off x="611505" y="2708910"/>
            <a:ext cx="2210871" cy="1440180"/>
          </a:xfrm>
          <a:prstGeom prst="rect">
            <a:avLst/>
          </a:prstGeom>
        </p:spPr>
      </p:pic>
      <p:pic>
        <p:nvPicPr>
          <p:cNvPr id="9" name="Picture 8" descr="pensioner card.jpg"/>
          <p:cNvPicPr>
            <a:picLocks noChangeAspect="1"/>
          </p:cNvPicPr>
          <p:nvPr/>
        </p:nvPicPr>
        <p:blipFill>
          <a:blip r:embed="rId5" cstate="print"/>
          <a:stretch>
            <a:fillRect/>
          </a:stretch>
        </p:blipFill>
        <p:spPr>
          <a:xfrm>
            <a:off x="3523763" y="2698278"/>
            <a:ext cx="2160270" cy="1395174"/>
          </a:xfrm>
          <a:prstGeom prst="rect">
            <a:avLst/>
          </a:prstGeom>
        </p:spPr>
      </p:pic>
      <p:pic>
        <p:nvPicPr>
          <p:cNvPr id="10" name="Picture 9" descr="phone icon.jpg"/>
          <p:cNvPicPr>
            <a:picLocks noChangeAspect="1"/>
          </p:cNvPicPr>
          <p:nvPr/>
        </p:nvPicPr>
        <p:blipFill>
          <a:blip r:embed="rId6" cstate="print"/>
          <a:stretch>
            <a:fillRect/>
          </a:stretch>
        </p:blipFill>
        <p:spPr>
          <a:xfrm>
            <a:off x="808930" y="4962381"/>
            <a:ext cx="720091" cy="720091"/>
          </a:xfrm>
          <a:prstGeom prst="rect">
            <a:avLst/>
          </a:prstGeom>
        </p:spPr>
      </p:pic>
      <p:pic>
        <p:nvPicPr>
          <p:cNvPr id="11" name="Picture 10" descr="PNG LOGO.png"/>
          <p:cNvPicPr>
            <a:picLocks noChangeAspect="1"/>
          </p:cNvPicPr>
          <p:nvPr/>
        </p:nvPicPr>
        <p:blipFill>
          <a:blip r:embed="rId7" cstate="print"/>
          <a:stretch>
            <a:fillRect/>
          </a:stretch>
        </p:blipFill>
        <p:spPr>
          <a:xfrm>
            <a:off x="233121" y="6078016"/>
            <a:ext cx="2164482" cy="6084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Concessions &amp; Grants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539086" y="2482166"/>
            <a:ext cx="4834890" cy="1830530"/>
          </a:xfrm>
        </p:spPr>
        <p:txBody>
          <a:bodyPr/>
          <a:lstStyle/>
          <a:p>
            <a:endParaRPr lang="en-AU" sz="2000" dirty="0" smtClean="0">
              <a:solidFill>
                <a:srgbClr val="58595B"/>
              </a:solidFill>
              <a:latin typeface="HelveticaNeueLT Std" pitchFamily="34" charset="0"/>
            </a:endParaRPr>
          </a:p>
          <a:p>
            <a:pPr>
              <a:spcAft>
                <a:spcPts val="600"/>
              </a:spcAft>
              <a:buNone/>
            </a:pPr>
            <a:r>
              <a:rPr lang="en-AU" sz="2800" dirty="0" smtClean="0">
                <a:solidFill>
                  <a:srgbClr val="58595B"/>
                </a:solidFill>
                <a:latin typeface="HelveticaNeueLT Std" pitchFamily="34" charset="0"/>
              </a:rPr>
              <a:t>Check that concessions are recorded on </a:t>
            </a:r>
            <a:r>
              <a:rPr lang="en-AU" sz="2800" b="1" dirty="0" smtClean="0">
                <a:solidFill>
                  <a:schemeClr val="tx2"/>
                </a:solidFill>
                <a:latin typeface="HelveticaNeueLT Std" pitchFamily="34" charset="0"/>
              </a:rPr>
              <a:t>every bill</a:t>
            </a:r>
          </a:p>
        </p:txBody>
      </p:sp>
      <p:sp>
        <p:nvSpPr>
          <p:cNvPr id="4" name="Slide Number Placeholder 3"/>
          <p:cNvSpPr>
            <a:spLocks noGrp="1"/>
          </p:cNvSpPr>
          <p:nvPr>
            <p:ph type="sldNum" sz="quarter" idx="12"/>
          </p:nvPr>
        </p:nvSpPr>
        <p:spPr/>
        <p:txBody>
          <a:bodyPr/>
          <a:lstStyle/>
          <a:p>
            <a:fld id="{71A29635-FE59-4762-8364-AEC537C4FF32}" type="slidenum">
              <a:rPr lang="en-AU" smtClean="0"/>
              <a:pPr/>
              <a:t>12</a:t>
            </a:fld>
            <a:endParaRPr lang="en-AU" dirty="0"/>
          </a:p>
        </p:txBody>
      </p:sp>
      <p:pic>
        <p:nvPicPr>
          <p:cNvPr id="38914" name="Picture 2" descr="https://encrypted-tbn1.gstatic.com/images?q=tbn:ANd9GcRSIASwlBVMEPKefenfCgndcmNWv4Q80YPXOFIzovZQuPPoJkElLw"/>
          <p:cNvPicPr>
            <a:picLocks noChangeAspect="1" noChangeArrowheads="1"/>
          </p:cNvPicPr>
          <p:nvPr/>
        </p:nvPicPr>
        <p:blipFill>
          <a:blip r:embed="rId3" cstate="print"/>
          <a:srcRect/>
          <a:stretch>
            <a:fillRect/>
          </a:stretch>
        </p:blipFill>
        <p:spPr bwMode="auto">
          <a:xfrm>
            <a:off x="6012180" y="2348865"/>
            <a:ext cx="2143125" cy="2143125"/>
          </a:xfrm>
          <a:prstGeom prst="rect">
            <a:avLst/>
          </a:prstGeom>
          <a:noFill/>
        </p:spPr>
      </p:pic>
      <p:pic>
        <p:nvPicPr>
          <p:cNvPr id="6" name="Picture 5" descr="PNG LOGO.png"/>
          <p:cNvPicPr>
            <a:picLocks noChangeAspect="1"/>
          </p:cNvPicPr>
          <p:nvPr/>
        </p:nvPicPr>
        <p:blipFill>
          <a:blip r:embed="rId4" cstate="print"/>
          <a:stretch>
            <a:fillRect/>
          </a:stretch>
        </p:blipFill>
        <p:spPr>
          <a:xfrm>
            <a:off x="233121" y="6078016"/>
            <a:ext cx="2164482" cy="6084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Concessions &amp; Grants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199" y="1600200"/>
            <a:ext cx="8133907" cy="4965700"/>
          </a:xfrm>
        </p:spPr>
        <p:txBody>
          <a:bodyPr>
            <a:normAutofit/>
          </a:bodyPr>
          <a:lstStyle/>
          <a:p>
            <a:pPr>
              <a:buNone/>
            </a:pPr>
            <a:r>
              <a:rPr lang="en-AU" sz="2400" b="1" dirty="0" smtClean="0">
                <a:solidFill>
                  <a:srgbClr val="58595B"/>
                </a:solidFill>
                <a:latin typeface="HelveticaNeueLT Std" pitchFamily="34" charset="0"/>
              </a:rPr>
              <a:t>Utility Relief Grant Scheme (URGS)</a:t>
            </a:r>
          </a:p>
          <a:p>
            <a:endParaRPr lang="en-AU" sz="2400" dirty="0" smtClean="0">
              <a:solidFill>
                <a:srgbClr val="58595B"/>
              </a:solidFill>
              <a:latin typeface="HelveticaNeueLT Std" pitchFamily="34" charset="0"/>
            </a:endParaRPr>
          </a:p>
          <a:p>
            <a:pPr>
              <a:spcAft>
                <a:spcPts val="600"/>
              </a:spcAft>
              <a:buNone/>
            </a:pPr>
            <a:r>
              <a:rPr lang="en-AU" sz="2400" dirty="0" smtClean="0">
                <a:solidFill>
                  <a:srgbClr val="58595B"/>
                </a:solidFill>
                <a:latin typeface="HelveticaNeueLT Std" pitchFamily="34" charset="0"/>
              </a:rPr>
              <a:t>Provides up to </a:t>
            </a:r>
            <a:r>
              <a:rPr lang="en-AU" sz="2400" b="1" dirty="0" smtClean="0">
                <a:solidFill>
                  <a:schemeClr val="tx2"/>
                </a:solidFill>
                <a:latin typeface="HelveticaNeueLT Std" pitchFamily="34" charset="0"/>
              </a:rPr>
              <a:t>$500</a:t>
            </a:r>
            <a:r>
              <a:rPr lang="en-AU" sz="2400" b="1" dirty="0" smtClean="0">
                <a:solidFill>
                  <a:srgbClr val="58595B"/>
                </a:solidFill>
                <a:latin typeface="HelveticaNeueLT Std" pitchFamily="34" charset="0"/>
              </a:rPr>
              <a:t> </a:t>
            </a:r>
            <a:r>
              <a:rPr lang="en-AU" sz="2400" dirty="0" smtClean="0">
                <a:solidFill>
                  <a:srgbClr val="58595B"/>
                </a:solidFill>
                <a:latin typeface="HelveticaNeueLT Std" pitchFamily="34" charset="0"/>
              </a:rPr>
              <a:t>each for:</a:t>
            </a:r>
          </a:p>
          <a:p>
            <a:pPr>
              <a:spcAft>
                <a:spcPts val="600"/>
              </a:spcAft>
              <a:buClr>
                <a:schemeClr val="accent6"/>
              </a:buClr>
            </a:pPr>
            <a:r>
              <a:rPr lang="en-AU" sz="2400" dirty="0" smtClean="0">
                <a:solidFill>
                  <a:srgbClr val="58595B"/>
                </a:solidFill>
                <a:latin typeface="HelveticaNeueLT Std" pitchFamily="34" charset="0"/>
              </a:rPr>
              <a:t>Electricity</a:t>
            </a:r>
          </a:p>
          <a:p>
            <a:pPr>
              <a:spcAft>
                <a:spcPts val="600"/>
              </a:spcAft>
              <a:buClr>
                <a:schemeClr val="accent6"/>
              </a:buClr>
            </a:pPr>
            <a:r>
              <a:rPr lang="en-AU" sz="2400" dirty="0" smtClean="0">
                <a:solidFill>
                  <a:srgbClr val="58595B"/>
                </a:solidFill>
                <a:latin typeface="HelveticaNeueLT Std" pitchFamily="34" charset="0"/>
              </a:rPr>
              <a:t>Gas</a:t>
            </a:r>
          </a:p>
          <a:p>
            <a:pPr>
              <a:spcAft>
                <a:spcPts val="600"/>
              </a:spcAft>
              <a:buClr>
                <a:schemeClr val="accent6"/>
              </a:buClr>
            </a:pPr>
            <a:r>
              <a:rPr lang="en-AU" sz="2400" dirty="0" smtClean="0">
                <a:solidFill>
                  <a:srgbClr val="58595B"/>
                </a:solidFill>
                <a:latin typeface="HelveticaNeueLT Std" pitchFamily="34" charset="0"/>
              </a:rPr>
              <a:t>and water</a:t>
            </a:r>
            <a:endParaRPr lang="en-AU" sz="2400" dirty="0"/>
          </a:p>
          <a:p>
            <a:pPr>
              <a:spcAft>
                <a:spcPts val="600"/>
              </a:spcAft>
            </a:pPr>
            <a:endParaRPr lang="en-AU" sz="2400" dirty="0" smtClean="0">
              <a:solidFill>
                <a:srgbClr val="58595B"/>
              </a:solidFill>
              <a:latin typeface="HelveticaNeueLT Std" pitchFamily="34" charset="0"/>
            </a:endParaRPr>
          </a:p>
          <a:p>
            <a:pPr>
              <a:spcAft>
                <a:spcPts val="600"/>
              </a:spcAft>
              <a:buNone/>
            </a:pPr>
            <a:r>
              <a:rPr lang="en-AU" sz="2400" dirty="0" smtClean="0">
                <a:solidFill>
                  <a:srgbClr val="58595B"/>
                </a:solidFill>
                <a:latin typeface="HelveticaNeueLT Std" pitchFamily="34" charset="0"/>
              </a:rPr>
              <a:t>If you have had financial hardship recently contact the company that sends your bill and ask about </a:t>
            </a:r>
            <a:r>
              <a:rPr lang="en-AU" sz="2400" b="1" dirty="0" smtClean="0">
                <a:solidFill>
                  <a:schemeClr val="accent6"/>
                </a:solidFill>
                <a:latin typeface="HelveticaNeueLT Std" pitchFamily="34" charset="0"/>
              </a:rPr>
              <a:t>URGS</a:t>
            </a:r>
          </a:p>
        </p:txBody>
      </p:sp>
      <p:sp>
        <p:nvSpPr>
          <p:cNvPr id="4" name="Slide Number Placeholder 3"/>
          <p:cNvSpPr>
            <a:spLocks noGrp="1"/>
          </p:cNvSpPr>
          <p:nvPr>
            <p:ph type="sldNum" sz="quarter" idx="12"/>
          </p:nvPr>
        </p:nvSpPr>
        <p:spPr/>
        <p:txBody>
          <a:bodyPr/>
          <a:lstStyle/>
          <a:p>
            <a:fld id="{71A29635-FE59-4762-8364-AEC537C4FF32}" type="slidenum">
              <a:rPr lang="en-AU" smtClean="0"/>
              <a:pPr/>
              <a:t>13</a:t>
            </a:fld>
            <a:endParaRPr lang="en-AU" dirty="0"/>
          </a:p>
        </p:txBody>
      </p:sp>
      <p:pic>
        <p:nvPicPr>
          <p:cNvPr id="5" name="Picture 4" descr="PNG LOGO.png"/>
          <p:cNvPicPr>
            <a:picLocks noChangeAspect="1"/>
          </p:cNvPicPr>
          <p:nvPr/>
        </p:nvPicPr>
        <p:blipFill>
          <a:blip r:embed="rId3" cstate="print"/>
          <a:stretch>
            <a:fillRect/>
          </a:stretch>
        </p:blipFill>
        <p:spPr>
          <a:xfrm>
            <a:off x="233121" y="6078016"/>
            <a:ext cx="2164482" cy="6084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kilo-What?</a:t>
            </a:r>
            <a:endParaRPr lang="en-AU" sz="3600" dirty="0"/>
          </a:p>
        </p:txBody>
      </p:sp>
      <p:sp>
        <p:nvSpPr>
          <p:cNvPr id="3" name="Content Placeholder 2"/>
          <p:cNvSpPr>
            <a:spLocks noGrp="1"/>
          </p:cNvSpPr>
          <p:nvPr>
            <p:ph idx="1"/>
          </p:nvPr>
        </p:nvSpPr>
        <p:spPr/>
        <p:txBody>
          <a:bodyPr/>
          <a:lstStyle/>
          <a:p>
            <a:pPr>
              <a:buNone/>
            </a:pPr>
            <a:endParaRPr lang="en-AU" dirty="0" smtClean="0"/>
          </a:p>
          <a:p>
            <a:pPr>
              <a:buNone/>
            </a:pPr>
            <a:r>
              <a:rPr lang="en-AU" sz="2400" dirty="0" smtClean="0">
                <a:solidFill>
                  <a:srgbClr val="58595B"/>
                </a:solidFill>
                <a:latin typeface="HelveticaNeueLT Std" pitchFamily="34" charset="0"/>
              </a:rPr>
              <a:t>1000 metres = 1 </a:t>
            </a:r>
            <a:r>
              <a:rPr lang="en-AU" sz="2400" b="1" dirty="0" smtClean="0">
                <a:solidFill>
                  <a:schemeClr val="accent6"/>
                </a:solidFill>
                <a:latin typeface="HelveticaNeueLT Std" pitchFamily="34" charset="0"/>
              </a:rPr>
              <a:t>kilometre</a:t>
            </a:r>
            <a:r>
              <a:rPr lang="en-AU" sz="2400" dirty="0" smtClean="0">
                <a:solidFill>
                  <a:srgbClr val="58595B"/>
                </a:solidFill>
                <a:latin typeface="HelveticaNeueLT Std" pitchFamily="34" charset="0"/>
              </a:rPr>
              <a:t> or 1km</a:t>
            </a:r>
          </a:p>
          <a:p>
            <a:pPr>
              <a:buNone/>
            </a:pPr>
            <a:endParaRPr lang="en-AU" sz="2400" dirty="0" smtClean="0">
              <a:solidFill>
                <a:srgbClr val="58595B"/>
              </a:solidFill>
              <a:latin typeface="HelveticaNeueLT Std" pitchFamily="34" charset="0"/>
            </a:endParaRPr>
          </a:p>
          <a:p>
            <a:pPr>
              <a:buNone/>
            </a:pPr>
            <a:r>
              <a:rPr lang="en-AU" sz="2400" dirty="0" smtClean="0">
                <a:solidFill>
                  <a:srgbClr val="58595B"/>
                </a:solidFill>
                <a:latin typeface="HelveticaNeueLT Std" pitchFamily="34" charset="0"/>
              </a:rPr>
              <a:t>1000 Watts = 1 </a:t>
            </a:r>
            <a:r>
              <a:rPr lang="en-AU" sz="2400" b="1" dirty="0" smtClean="0">
                <a:solidFill>
                  <a:schemeClr val="accent6"/>
                </a:solidFill>
                <a:latin typeface="HelveticaNeueLT Std" pitchFamily="34" charset="0"/>
              </a:rPr>
              <a:t>kiloWatt</a:t>
            </a:r>
            <a:r>
              <a:rPr lang="en-AU" sz="2400" dirty="0" smtClean="0">
                <a:solidFill>
                  <a:srgbClr val="58595B"/>
                </a:solidFill>
                <a:latin typeface="HelveticaNeueLT Std" pitchFamily="34" charset="0"/>
              </a:rPr>
              <a:t> or 1kW</a:t>
            </a:r>
          </a:p>
          <a:p>
            <a:pPr>
              <a:buNone/>
            </a:pPr>
            <a:endParaRPr lang="en-AU" sz="2400" dirty="0" smtClean="0">
              <a:solidFill>
                <a:srgbClr val="58595B"/>
              </a:solidFill>
              <a:latin typeface="HelveticaNeueLT Std" pitchFamily="34" charset="0"/>
            </a:endParaRPr>
          </a:p>
          <a:p>
            <a:pPr>
              <a:buNone/>
            </a:pPr>
            <a:r>
              <a:rPr lang="en-AU" sz="2400" dirty="0" smtClean="0">
                <a:solidFill>
                  <a:srgbClr val="58595B"/>
                </a:solidFill>
                <a:latin typeface="HelveticaNeueLT Std" pitchFamily="34" charset="0"/>
              </a:rPr>
              <a:t>If you use 1kW for 1 hour it means you’ve used </a:t>
            </a:r>
            <a:r>
              <a:rPr lang="en-AU" sz="2400" b="1" dirty="0" smtClean="0">
                <a:solidFill>
                  <a:srgbClr val="58595B"/>
                </a:solidFill>
                <a:latin typeface="HelveticaNeueLT Std" pitchFamily="34" charset="0"/>
              </a:rPr>
              <a:t>1kWh</a:t>
            </a:r>
            <a:r>
              <a:rPr lang="en-AU" sz="2400" dirty="0" smtClean="0">
                <a:solidFill>
                  <a:srgbClr val="58595B"/>
                </a:solidFill>
                <a:latin typeface="HelveticaNeueLT Std" pitchFamily="34" charset="0"/>
              </a:rPr>
              <a:t> of electricity</a:t>
            </a:r>
            <a:endParaRPr lang="en-AU" sz="24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14</a:t>
            </a:fld>
            <a:endParaRPr lang="en-AU" dirty="0"/>
          </a:p>
        </p:txBody>
      </p:sp>
      <p:pic>
        <p:nvPicPr>
          <p:cNvPr id="1028" name="Picture 4" descr="C:\Users\karl.barratt\AppData\Local\Microsoft\Windows\Temporary Internet Files\Content.IE5\OU6IWH71\MP900448291[1].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5842363" y="1960407"/>
            <a:ext cx="2482223" cy="1673442"/>
          </a:xfrm>
          <a:prstGeom prst="rect">
            <a:avLst/>
          </a:prstGeom>
          <a:ln>
            <a:noFill/>
          </a:ln>
          <a:effectLst>
            <a:softEdge rad="112500"/>
          </a:effectLst>
        </p:spPr>
      </p:pic>
      <p:pic>
        <p:nvPicPr>
          <p:cNvPr id="6" name="Picture 5"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kiloWatts</a:t>
            </a:r>
            <a:endParaRPr lang="en-AU" sz="3600" dirty="0"/>
          </a:p>
        </p:txBody>
      </p:sp>
      <p:sp>
        <p:nvSpPr>
          <p:cNvPr id="7" name="Content Placeholder 6"/>
          <p:cNvSpPr>
            <a:spLocks noGrp="1"/>
          </p:cNvSpPr>
          <p:nvPr>
            <p:ph sz="half" idx="2"/>
          </p:nvPr>
        </p:nvSpPr>
        <p:spPr>
          <a:xfrm>
            <a:off x="4637567" y="2179675"/>
            <a:ext cx="4038600" cy="3840163"/>
          </a:xfrm>
        </p:spPr>
        <p:txBody>
          <a:bodyPr>
            <a:normAutofit/>
          </a:bodyPr>
          <a:lstStyle/>
          <a:p>
            <a:pPr>
              <a:buNone/>
            </a:pPr>
            <a:r>
              <a:rPr lang="en-AU" dirty="0" smtClean="0">
                <a:solidFill>
                  <a:srgbClr val="58595B"/>
                </a:solidFill>
                <a:latin typeface="HelveticaNeueLT Std" pitchFamily="34" charset="0"/>
              </a:rPr>
              <a:t>1 hour = 2000Wh </a:t>
            </a:r>
          </a:p>
          <a:p>
            <a:pPr>
              <a:buNone/>
            </a:pPr>
            <a:r>
              <a:rPr lang="en-AU" dirty="0" smtClean="0">
                <a:solidFill>
                  <a:srgbClr val="58595B"/>
                </a:solidFill>
                <a:latin typeface="HelveticaNeueLT Std" pitchFamily="34" charset="0"/>
              </a:rPr>
              <a:t>2 hours = 4000Wh </a:t>
            </a:r>
          </a:p>
          <a:p>
            <a:pPr>
              <a:buNone/>
            </a:pPr>
            <a:r>
              <a:rPr lang="en-AU" dirty="0" smtClean="0">
                <a:solidFill>
                  <a:srgbClr val="58595B"/>
                </a:solidFill>
                <a:latin typeface="HelveticaNeueLT Std" pitchFamily="34" charset="0"/>
              </a:rPr>
              <a:t>3 hours = 6000Wh</a:t>
            </a:r>
          </a:p>
          <a:p>
            <a:pPr>
              <a:buNone/>
            </a:pPr>
            <a:r>
              <a:rPr lang="en-AU" dirty="0" smtClean="0">
                <a:solidFill>
                  <a:srgbClr val="58595B"/>
                </a:solidFill>
                <a:latin typeface="HelveticaNeueLT Std" pitchFamily="34" charset="0"/>
              </a:rPr>
              <a:t>4 hours = ??</a:t>
            </a:r>
            <a:endParaRPr lang="en-AU"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15</a:t>
            </a:fld>
            <a:endParaRPr lang="en-AU" dirty="0"/>
          </a:p>
        </p:txBody>
      </p:sp>
      <p:pic>
        <p:nvPicPr>
          <p:cNvPr id="5" name="Picture 4" descr="CAM00675.jpg"/>
          <p:cNvPicPr>
            <a:picLocks noChangeAspect="1"/>
          </p:cNvPicPr>
          <p:nvPr/>
        </p:nvPicPr>
        <p:blipFill>
          <a:blip r:embed="rId3" cstate="print"/>
          <a:stretch>
            <a:fillRect/>
          </a:stretch>
        </p:blipFill>
        <p:spPr>
          <a:xfrm>
            <a:off x="698500" y="1781088"/>
            <a:ext cx="3130550" cy="4174067"/>
          </a:xfrm>
          <a:prstGeom prst="rect">
            <a:avLst/>
          </a:prstGeom>
        </p:spPr>
      </p:pic>
      <p:sp>
        <p:nvSpPr>
          <p:cNvPr id="6" name="Oval 5"/>
          <p:cNvSpPr/>
          <p:nvPr/>
        </p:nvSpPr>
        <p:spPr>
          <a:xfrm>
            <a:off x="2780352" y="3592956"/>
            <a:ext cx="736600" cy="495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6"/>
              </a:solidFill>
            </a:endParaRPr>
          </a:p>
        </p:txBody>
      </p:sp>
      <p:pic>
        <p:nvPicPr>
          <p:cNvPr id="8" name="Picture 7"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kiloWatts</a:t>
            </a:r>
            <a:endParaRPr lang="en-AU" sz="3600" dirty="0"/>
          </a:p>
        </p:txBody>
      </p:sp>
      <p:sp>
        <p:nvSpPr>
          <p:cNvPr id="3" name="Content Placeholder 2"/>
          <p:cNvSpPr>
            <a:spLocks noGrp="1"/>
          </p:cNvSpPr>
          <p:nvPr>
            <p:ph sz="half" idx="1"/>
          </p:nvPr>
        </p:nvSpPr>
        <p:spPr>
          <a:xfrm>
            <a:off x="232011" y="1346201"/>
            <a:ext cx="8734567" cy="800100"/>
          </a:xfrm>
        </p:spPr>
        <p:txBody>
          <a:bodyPr>
            <a:normAutofit/>
          </a:bodyPr>
          <a:lstStyle/>
          <a:p>
            <a:pPr>
              <a:buNone/>
            </a:pPr>
            <a:r>
              <a:rPr lang="en-AU" sz="2400" b="1" dirty="0" smtClean="0">
                <a:solidFill>
                  <a:srgbClr val="58595B"/>
                </a:solidFill>
                <a:latin typeface="HelveticaNeueLT Std" pitchFamily="34" charset="0"/>
              </a:rPr>
              <a:t>Energy Rating Labels tell you how much electricity is used</a:t>
            </a:r>
            <a:endParaRPr lang="en-AU" dirty="0" smtClean="0"/>
          </a:p>
        </p:txBody>
      </p:sp>
      <p:sp>
        <p:nvSpPr>
          <p:cNvPr id="7" name="Content Placeholder 6"/>
          <p:cNvSpPr>
            <a:spLocks noGrp="1"/>
          </p:cNvSpPr>
          <p:nvPr>
            <p:ph sz="half" idx="2"/>
          </p:nvPr>
        </p:nvSpPr>
        <p:spPr>
          <a:xfrm>
            <a:off x="4456814" y="3508745"/>
            <a:ext cx="4038600" cy="3840163"/>
          </a:xfrm>
        </p:spPr>
        <p:txBody>
          <a:bodyPr>
            <a:normAutofit/>
          </a:bodyPr>
          <a:lstStyle/>
          <a:p>
            <a:pPr>
              <a:buNone/>
            </a:pPr>
            <a:r>
              <a:rPr lang="en-AU" dirty="0" smtClean="0">
                <a:solidFill>
                  <a:srgbClr val="58595B"/>
                </a:solidFill>
                <a:latin typeface="HelveticaNeueLT Std" pitchFamily="34" charset="0"/>
              </a:rPr>
              <a:t>505 kWh per year</a:t>
            </a:r>
          </a:p>
          <a:p>
            <a:pPr>
              <a:buNone/>
            </a:pPr>
            <a:endParaRPr lang="en-AU" dirty="0" smtClean="0"/>
          </a:p>
        </p:txBody>
      </p:sp>
      <p:sp>
        <p:nvSpPr>
          <p:cNvPr id="4" name="Slide Number Placeholder 3"/>
          <p:cNvSpPr>
            <a:spLocks noGrp="1"/>
          </p:cNvSpPr>
          <p:nvPr>
            <p:ph type="sldNum" sz="quarter" idx="12"/>
          </p:nvPr>
        </p:nvSpPr>
        <p:spPr/>
        <p:txBody>
          <a:bodyPr/>
          <a:lstStyle/>
          <a:p>
            <a:fld id="{71A29635-FE59-4762-8364-AEC537C4FF32}" type="slidenum">
              <a:rPr lang="en-AU" smtClean="0"/>
              <a:pPr/>
              <a:t>16</a:t>
            </a:fld>
            <a:endParaRPr lang="en-AU" dirty="0"/>
          </a:p>
        </p:txBody>
      </p:sp>
      <p:pic>
        <p:nvPicPr>
          <p:cNvPr id="8" name="Picture 7" descr="hardship_02d.jpg"/>
          <p:cNvPicPr>
            <a:picLocks noChangeAspect="1"/>
          </p:cNvPicPr>
          <p:nvPr/>
        </p:nvPicPr>
        <p:blipFill>
          <a:blip r:embed="rId3" cstate="print"/>
          <a:stretch>
            <a:fillRect/>
          </a:stretch>
        </p:blipFill>
        <p:spPr>
          <a:xfrm>
            <a:off x="587553" y="1939058"/>
            <a:ext cx="2984985" cy="4013901"/>
          </a:xfrm>
          <a:prstGeom prst="rect">
            <a:avLst/>
          </a:prstGeom>
        </p:spPr>
      </p:pic>
      <p:sp>
        <p:nvSpPr>
          <p:cNvPr id="6" name="Oval 5"/>
          <p:cNvSpPr/>
          <p:nvPr/>
        </p:nvSpPr>
        <p:spPr>
          <a:xfrm>
            <a:off x="1603150" y="4535924"/>
            <a:ext cx="916763" cy="6606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Smart Meters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0" y="1600200"/>
            <a:ext cx="4178300" cy="4525963"/>
          </a:xfrm>
        </p:spPr>
        <p:txBody>
          <a:bodyPr/>
          <a:lstStyle/>
          <a:p>
            <a:pPr>
              <a:buNone/>
            </a:pPr>
            <a:r>
              <a:rPr lang="en-AU" sz="2400" b="1" dirty="0" smtClean="0">
                <a:solidFill>
                  <a:srgbClr val="58595B"/>
                </a:solidFill>
                <a:latin typeface="HelveticaNeueLT Std" pitchFamily="34" charset="0"/>
              </a:rPr>
              <a:t>The basics...</a:t>
            </a:r>
          </a:p>
          <a:p>
            <a:pPr>
              <a:buNone/>
            </a:pPr>
            <a:endParaRPr lang="en-AU" sz="2000" dirty="0" smtClean="0">
              <a:solidFill>
                <a:srgbClr val="58595B"/>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Record electricity use every 30 minutes</a:t>
            </a:r>
            <a:endParaRPr lang="en-AU" sz="2000" dirty="0" smtClean="0">
              <a:solidFill>
                <a:srgbClr val="58595B"/>
              </a:solidFill>
              <a:latin typeface="HelveticaNeueLT Std" pitchFamily="34" charset="0"/>
            </a:endParaRPr>
          </a:p>
          <a:p>
            <a:pPr>
              <a:buClr>
                <a:schemeClr val="accent6"/>
              </a:buClr>
              <a:buNone/>
            </a:pPr>
            <a:endParaRPr lang="en-AU" sz="2000" dirty="0" smtClean="0">
              <a:solidFill>
                <a:srgbClr val="58595B"/>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send this information to the distribution </a:t>
            </a:r>
            <a:r>
              <a:rPr lang="en-AU" sz="2000" dirty="0" smtClean="0">
                <a:solidFill>
                  <a:srgbClr val="58595B"/>
                </a:solidFill>
                <a:latin typeface="HelveticaNeueLT Std" pitchFamily="34" charset="0"/>
              </a:rPr>
              <a:t>company</a:t>
            </a:r>
            <a:endParaRPr lang="en-AU" sz="2000" dirty="0" smtClean="0">
              <a:solidFill>
                <a:srgbClr val="58595B"/>
              </a:solidFill>
              <a:latin typeface="HelveticaNeueLT Std" pitchFamily="34" charset="0"/>
            </a:endParaRPr>
          </a:p>
          <a:p>
            <a:pPr>
              <a:buClr>
                <a:schemeClr val="accent6"/>
              </a:buClr>
              <a:buNone/>
            </a:pPr>
            <a:endParaRPr lang="en-AU" sz="2000" dirty="0" smtClean="0">
              <a:solidFill>
                <a:srgbClr val="58595B"/>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are owned by the distribution company, </a:t>
            </a:r>
            <a:r>
              <a:rPr lang="en-AU" sz="2000" b="1" dirty="0" smtClean="0">
                <a:solidFill>
                  <a:srgbClr val="58595B"/>
                </a:solidFill>
                <a:latin typeface="HelveticaNeueLT Std" pitchFamily="34" charset="0"/>
              </a:rPr>
              <a:t>not</a:t>
            </a:r>
            <a:r>
              <a:rPr lang="en-AU" sz="2000" dirty="0" smtClean="0">
                <a:solidFill>
                  <a:srgbClr val="58595B"/>
                </a:solidFill>
                <a:latin typeface="HelveticaNeueLT Std" pitchFamily="34" charset="0"/>
              </a:rPr>
              <a:t> the household</a:t>
            </a:r>
          </a:p>
          <a:p>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17</a:t>
            </a:fld>
            <a:endParaRPr lang="en-AU"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358160" y="1505744"/>
            <a:ext cx="3266459" cy="4869160"/>
          </a:xfrm>
          <a:prstGeom prst="rect">
            <a:avLst/>
          </a:prstGeom>
        </p:spPr>
      </p:pic>
      <p:pic>
        <p:nvPicPr>
          <p:cNvPr id="7" name="Picture 6"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Smart Meters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0" y="1600200"/>
            <a:ext cx="4178300" cy="4525963"/>
          </a:xfrm>
        </p:spPr>
        <p:txBody>
          <a:bodyPr/>
          <a:lstStyle/>
          <a:p>
            <a:pPr>
              <a:buNone/>
            </a:pPr>
            <a:r>
              <a:rPr lang="en-AU" sz="2400" b="1" dirty="0" smtClean="0">
                <a:solidFill>
                  <a:srgbClr val="58595B"/>
                </a:solidFill>
                <a:latin typeface="HelveticaNeueLT Std" pitchFamily="34" charset="0"/>
              </a:rPr>
              <a:t>Common questions</a:t>
            </a:r>
          </a:p>
          <a:p>
            <a:pPr>
              <a:buNone/>
            </a:pPr>
            <a:endParaRPr lang="en-AU" sz="2000" b="1" dirty="0" smtClean="0">
              <a:solidFill>
                <a:srgbClr val="ED8B00"/>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‘How much do smart meters cost?’</a:t>
            </a:r>
          </a:p>
          <a:p>
            <a:pPr>
              <a:buClr>
                <a:schemeClr val="accent6"/>
              </a:buClr>
              <a:buNone/>
            </a:pPr>
            <a:endParaRPr lang="en-AU" sz="2000" dirty="0" smtClean="0">
              <a:solidFill>
                <a:srgbClr val="58595B"/>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‘Are they safe?’</a:t>
            </a:r>
          </a:p>
          <a:p>
            <a:pPr>
              <a:buClr>
                <a:schemeClr val="accent6"/>
              </a:buClr>
              <a:buNone/>
            </a:pPr>
            <a:endParaRPr lang="en-AU" sz="2000" dirty="0" smtClean="0">
              <a:solidFill>
                <a:srgbClr val="58595B"/>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‘How do I know my information will be kept private?’</a:t>
            </a:r>
          </a:p>
          <a:p>
            <a:pPr>
              <a:buClr>
                <a:schemeClr val="accent6"/>
              </a:buClr>
              <a:buNone/>
            </a:pPr>
            <a:endParaRPr lang="en-AU" sz="2000" dirty="0" smtClean="0">
              <a:solidFill>
                <a:srgbClr val="58595B"/>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‘Do I have to have one?’</a:t>
            </a:r>
          </a:p>
          <a:p>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18</a:t>
            </a:fld>
            <a:endParaRPr lang="en-AU"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307360" y="1366044"/>
            <a:ext cx="3266459" cy="4869160"/>
          </a:xfrm>
          <a:prstGeom prst="rect">
            <a:avLst/>
          </a:prstGeom>
        </p:spPr>
      </p:pic>
      <p:pic>
        <p:nvPicPr>
          <p:cNvPr id="7" name="Picture 6"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4462"/>
          </a:xfrm>
        </p:spPr>
        <p:txBody>
          <a:bodyPr>
            <a:normAutofit/>
          </a:bodyPr>
          <a:lstStyle/>
          <a:p>
            <a:pPr algn="l"/>
            <a:r>
              <a:rPr lang="en-AU" sz="3600" b="1" dirty="0" smtClean="0">
                <a:solidFill>
                  <a:srgbClr val="ED8B00"/>
                </a:solidFill>
                <a:latin typeface="HelveticaNeueLT Std" pitchFamily="34" charset="0"/>
              </a:rPr>
              <a:t>In-Home Displays &amp; Web Portals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0" y="1955800"/>
            <a:ext cx="8229600" cy="4170363"/>
          </a:xfrm>
        </p:spPr>
        <p:txBody>
          <a:bodyPr/>
          <a:lstStyle/>
          <a:p>
            <a:pPr>
              <a:buNone/>
            </a:pPr>
            <a:r>
              <a:rPr lang="en-AU" sz="2400" b="1" dirty="0" smtClean="0">
                <a:solidFill>
                  <a:srgbClr val="58595B"/>
                </a:solidFill>
                <a:latin typeface="HelveticaNeueLT Std" pitchFamily="34" charset="0"/>
              </a:rPr>
              <a:t>In home displays (IHDs)</a:t>
            </a:r>
          </a:p>
          <a:p>
            <a:pPr>
              <a:buNone/>
            </a:pPr>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19</a:t>
            </a:fld>
            <a:endParaRPr lang="en-AU" dirty="0"/>
          </a:p>
        </p:txBody>
      </p:sp>
      <p:sp>
        <p:nvSpPr>
          <p:cNvPr id="6" name="Rectangle 5"/>
          <p:cNvSpPr/>
          <p:nvPr/>
        </p:nvSpPr>
        <p:spPr>
          <a:xfrm>
            <a:off x="558800" y="2707839"/>
            <a:ext cx="4572000" cy="2185214"/>
          </a:xfrm>
          <a:prstGeom prst="rect">
            <a:avLst/>
          </a:prstGeom>
        </p:spPr>
        <p:txBody>
          <a:bodyPr>
            <a:spAutoFit/>
          </a:bodyPr>
          <a:lstStyle/>
          <a:p>
            <a:pPr marL="342900" indent="-342900">
              <a:spcBef>
                <a:spcPct val="20000"/>
              </a:spcBef>
              <a:buClr>
                <a:schemeClr val="accent6"/>
              </a:buClr>
              <a:buFont typeface="Arial" pitchFamily="34" charset="0"/>
              <a:buChar char="•"/>
            </a:pPr>
            <a:r>
              <a:rPr lang="en-AU" sz="2000" dirty="0" smtClean="0">
                <a:solidFill>
                  <a:srgbClr val="58595B"/>
                </a:solidFill>
                <a:latin typeface="HelveticaNeueLT Std" pitchFamily="34" charset="0"/>
              </a:rPr>
              <a:t>Show you how much electricity is used now</a:t>
            </a:r>
          </a:p>
          <a:p>
            <a:pPr marL="342900" indent="-342900">
              <a:spcBef>
                <a:spcPct val="20000"/>
              </a:spcBef>
              <a:buClr>
                <a:schemeClr val="accent6"/>
              </a:buClr>
            </a:pPr>
            <a:endParaRPr lang="en-AU" sz="2000" dirty="0" smtClean="0">
              <a:solidFill>
                <a:srgbClr val="58595B"/>
              </a:solidFill>
              <a:latin typeface="HelveticaNeueLT Std" pitchFamily="34" charset="0"/>
            </a:endParaRPr>
          </a:p>
          <a:p>
            <a:pPr marL="342900" indent="-342900">
              <a:spcBef>
                <a:spcPct val="20000"/>
              </a:spcBef>
              <a:buClr>
                <a:schemeClr val="accent6"/>
              </a:buClr>
              <a:buFont typeface="Arial" pitchFamily="34" charset="0"/>
              <a:buChar char="•"/>
            </a:pPr>
            <a:r>
              <a:rPr lang="en-AU" sz="2000" dirty="0" smtClean="0">
                <a:solidFill>
                  <a:srgbClr val="58595B"/>
                </a:solidFill>
                <a:latin typeface="HelveticaNeueLT Std" pitchFamily="34" charset="0"/>
              </a:rPr>
              <a:t>You need a smart meter </a:t>
            </a:r>
          </a:p>
          <a:p>
            <a:pPr marL="342900" indent="-342900">
              <a:spcBef>
                <a:spcPct val="20000"/>
              </a:spcBef>
              <a:buClr>
                <a:schemeClr val="accent6"/>
              </a:buClr>
            </a:pPr>
            <a:endParaRPr lang="en-AU" sz="2000" dirty="0" smtClean="0">
              <a:solidFill>
                <a:srgbClr val="58595B"/>
              </a:solidFill>
              <a:latin typeface="HelveticaNeueLT Std" pitchFamily="34" charset="0"/>
            </a:endParaRPr>
          </a:p>
          <a:p>
            <a:pPr marL="342900" indent="-342900">
              <a:spcBef>
                <a:spcPct val="20000"/>
              </a:spcBef>
              <a:buClr>
                <a:schemeClr val="accent6"/>
              </a:buClr>
              <a:buFont typeface="Arial" pitchFamily="34" charset="0"/>
              <a:buChar char="•"/>
            </a:pPr>
            <a:r>
              <a:rPr lang="en-AU" sz="2000" dirty="0" smtClean="0">
                <a:solidFill>
                  <a:srgbClr val="58595B"/>
                </a:solidFill>
                <a:latin typeface="HelveticaNeueLT Std" pitchFamily="34" charset="0"/>
              </a:rPr>
              <a:t>Cost around $50 - $300 </a:t>
            </a:r>
          </a:p>
        </p:txBody>
      </p:sp>
      <p:pic>
        <p:nvPicPr>
          <p:cNvPr id="7" name="Picture 6" descr="PNG LOGO.png"/>
          <p:cNvPicPr>
            <a:picLocks noChangeAspect="1"/>
          </p:cNvPicPr>
          <p:nvPr/>
        </p:nvPicPr>
        <p:blipFill>
          <a:blip r:embed="rId3" cstate="print"/>
          <a:stretch>
            <a:fillRect/>
          </a:stretch>
        </p:blipFill>
        <p:spPr>
          <a:xfrm>
            <a:off x="280419" y="6030718"/>
            <a:ext cx="2164482" cy="608410"/>
          </a:xfrm>
          <a:prstGeom prst="rect">
            <a:avLst/>
          </a:prstGeom>
        </p:spPr>
      </p:pic>
      <p:pic>
        <p:nvPicPr>
          <p:cNvPr id="78850" name="Picture 2" descr="https://encrypted-tbn0.gstatic.com/images?q=tbn:ANd9GcQi76RYRgZX2TBdkOKJJnURYsssJEolT_8gxmtWbyHAL7WloFkb"/>
          <p:cNvPicPr>
            <a:picLocks noChangeAspect="1" noChangeArrowheads="1"/>
          </p:cNvPicPr>
          <p:nvPr/>
        </p:nvPicPr>
        <p:blipFill>
          <a:blip r:embed="rId4" cstate="print"/>
          <a:srcRect/>
          <a:stretch>
            <a:fillRect/>
          </a:stretch>
        </p:blipFill>
        <p:spPr bwMode="auto">
          <a:xfrm>
            <a:off x="5309738" y="2233115"/>
            <a:ext cx="2993978" cy="299397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In this workshop...</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p:txBody>
          <a:bodyPr>
            <a:normAutofit lnSpcReduction="10000"/>
          </a:bodyPr>
          <a:lstStyle/>
          <a:p>
            <a:pPr indent="0">
              <a:buClr>
                <a:schemeClr val="accent6"/>
              </a:buClr>
              <a:defRPr/>
            </a:pPr>
            <a:r>
              <a:rPr lang="en-AU" sz="2800" dirty="0" smtClean="0">
                <a:solidFill>
                  <a:srgbClr val="58595B"/>
                </a:solidFill>
                <a:latin typeface="HelveticaNeueLT Std" pitchFamily="34" charset="0"/>
              </a:rPr>
              <a:t> Victorian Energy System</a:t>
            </a:r>
          </a:p>
          <a:p>
            <a:pPr indent="0">
              <a:buClr>
                <a:schemeClr val="accent6"/>
              </a:buClr>
              <a:defRPr/>
            </a:pPr>
            <a:r>
              <a:rPr lang="en-AU" sz="2800" dirty="0" smtClean="0">
                <a:solidFill>
                  <a:srgbClr val="58595B"/>
                </a:solidFill>
                <a:latin typeface="HelveticaNeueLT Std" pitchFamily="34" charset="0"/>
              </a:rPr>
              <a:t> Reading Bills </a:t>
            </a:r>
          </a:p>
          <a:p>
            <a:pPr indent="0">
              <a:buClr>
                <a:schemeClr val="accent6"/>
              </a:buClr>
              <a:defRPr/>
            </a:pPr>
            <a:r>
              <a:rPr lang="en-AU" sz="2800" dirty="0" smtClean="0">
                <a:solidFill>
                  <a:srgbClr val="58595B"/>
                </a:solidFill>
                <a:latin typeface="HelveticaNeueLT Std" pitchFamily="34" charset="0"/>
              </a:rPr>
              <a:t> </a:t>
            </a:r>
            <a:r>
              <a:rPr lang="en-AU" sz="2800" dirty="0" smtClean="0">
                <a:solidFill>
                  <a:srgbClr val="58595B"/>
                </a:solidFill>
                <a:latin typeface="HelveticaNeueLT Std" pitchFamily="34" charset="0"/>
              </a:rPr>
              <a:t>Concessions</a:t>
            </a:r>
            <a:endParaRPr lang="en-AU" sz="2800" dirty="0" smtClean="0">
              <a:solidFill>
                <a:srgbClr val="58595B"/>
              </a:solidFill>
              <a:latin typeface="HelveticaNeueLT Std" pitchFamily="34" charset="0"/>
            </a:endParaRPr>
          </a:p>
          <a:p>
            <a:pPr indent="0">
              <a:buClr>
                <a:schemeClr val="accent6"/>
              </a:buClr>
              <a:defRPr/>
            </a:pPr>
            <a:r>
              <a:rPr lang="en-AU" sz="2800" dirty="0" smtClean="0">
                <a:solidFill>
                  <a:srgbClr val="58595B"/>
                </a:solidFill>
                <a:latin typeface="HelveticaNeueLT Std" pitchFamily="34" charset="0"/>
              </a:rPr>
              <a:t> Kilo-what</a:t>
            </a:r>
            <a:r>
              <a:rPr lang="en-AU" sz="2800" dirty="0" smtClean="0">
                <a:solidFill>
                  <a:srgbClr val="58595B"/>
                </a:solidFill>
                <a:latin typeface="HelveticaNeueLT Std" pitchFamily="34" charset="0"/>
              </a:rPr>
              <a:t>? </a:t>
            </a:r>
          </a:p>
          <a:p>
            <a:pPr indent="0">
              <a:buClr>
                <a:schemeClr val="accent6"/>
              </a:buClr>
              <a:defRPr/>
            </a:pPr>
            <a:r>
              <a:rPr lang="en-AU" sz="2800" dirty="0" smtClean="0">
                <a:solidFill>
                  <a:srgbClr val="58595B"/>
                </a:solidFill>
                <a:latin typeface="HelveticaNeueLT Std" pitchFamily="34" charset="0"/>
              </a:rPr>
              <a:t> Smart Meters</a:t>
            </a:r>
          </a:p>
          <a:p>
            <a:pPr indent="0">
              <a:buClr>
                <a:schemeClr val="accent6"/>
              </a:buClr>
              <a:defRPr/>
            </a:pPr>
            <a:r>
              <a:rPr lang="en-AU" sz="2800" dirty="0" smtClean="0">
                <a:solidFill>
                  <a:srgbClr val="58595B"/>
                </a:solidFill>
                <a:latin typeface="HelveticaNeueLT Std" pitchFamily="34" charset="0"/>
              </a:rPr>
              <a:t> Flexible Pricing</a:t>
            </a:r>
          </a:p>
          <a:p>
            <a:pPr indent="0">
              <a:buClr>
                <a:schemeClr val="accent6"/>
              </a:buClr>
              <a:defRPr/>
            </a:pPr>
            <a:r>
              <a:rPr lang="en-AU" sz="2800" dirty="0" smtClean="0">
                <a:solidFill>
                  <a:srgbClr val="58595B"/>
                </a:solidFill>
                <a:latin typeface="HelveticaNeueLT Std" pitchFamily="34" charset="0"/>
              </a:rPr>
              <a:t> Choosing a better electricity deal</a:t>
            </a:r>
          </a:p>
          <a:p>
            <a:pPr indent="0">
              <a:buClr>
                <a:schemeClr val="accent6"/>
              </a:buClr>
              <a:defRPr/>
            </a:pPr>
            <a:r>
              <a:rPr lang="en-AU" sz="2800" dirty="0" smtClean="0">
                <a:solidFill>
                  <a:srgbClr val="58595B"/>
                </a:solidFill>
                <a:latin typeface="HelveticaNeueLT Std" pitchFamily="34" charset="0"/>
              </a:rPr>
              <a:t> Door Knocking &amp; </a:t>
            </a:r>
            <a:r>
              <a:rPr lang="en-AU" sz="2800" smtClean="0">
                <a:solidFill>
                  <a:srgbClr val="58595B"/>
                </a:solidFill>
                <a:latin typeface="HelveticaNeueLT Std" pitchFamily="34" charset="0"/>
              </a:rPr>
              <a:t>Solving Problems</a:t>
            </a:r>
            <a:endParaRPr lang="en-AU" sz="2800" dirty="0" smtClean="0">
              <a:solidFill>
                <a:srgbClr val="58595B"/>
              </a:solidFill>
              <a:latin typeface="HelveticaNeueLT Std" pitchFamily="34" charset="0"/>
            </a:endParaRPr>
          </a:p>
          <a:p>
            <a:pPr indent="0">
              <a:buClr>
                <a:schemeClr val="accent6"/>
              </a:buClr>
              <a:defRPr/>
            </a:pPr>
            <a:r>
              <a:rPr lang="en-AU" sz="2800" dirty="0" smtClean="0">
                <a:solidFill>
                  <a:srgbClr val="58595B"/>
                </a:solidFill>
                <a:latin typeface="HelveticaNeueLT Std" pitchFamily="34" charset="0"/>
              </a:rPr>
              <a:t> Saving Energy</a:t>
            </a:r>
          </a:p>
        </p:txBody>
      </p:sp>
      <p:sp>
        <p:nvSpPr>
          <p:cNvPr id="4" name="Slide Number Placeholder 3"/>
          <p:cNvSpPr>
            <a:spLocks noGrp="1"/>
          </p:cNvSpPr>
          <p:nvPr>
            <p:ph type="sldNum" sz="quarter" idx="12"/>
          </p:nvPr>
        </p:nvSpPr>
        <p:spPr/>
        <p:txBody>
          <a:bodyPr/>
          <a:lstStyle/>
          <a:p>
            <a:fld id="{71A29635-FE59-4762-8364-AEC537C4FF32}" type="slidenum">
              <a:rPr lang="en-AU" smtClean="0"/>
              <a:pPr/>
              <a:t>2</a:t>
            </a:fld>
            <a:endParaRPr lang="en-AU" dirty="0"/>
          </a:p>
        </p:txBody>
      </p:sp>
      <p:pic>
        <p:nvPicPr>
          <p:cNvPr id="5" name="Picture 4" descr="PNG LOGO.png"/>
          <p:cNvPicPr>
            <a:picLocks noChangeAspect="1"/>
          </p:cNvPicPr>
          <p:nvPr/>
        </p:nvPicPr>
        <p:blipFill>
          <a:blip r:embed="rId3"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4462"/>
          </a:xfrm>
        </p:spPr>
        <p:txBody>
          <a:bodyPr>
            <a:normAutofit/>
          </a:bodyPr>
          <a:lstStyle/>
          <a:p>
            <a:pPr algn="l"/>
            <a:r>
              <a:rPr lang="en-AU" sz="3600" b="1" dirty="0" smtClean="0">
                <a:solidFill>
                  <a:srgbClr val="ED8B00"/>
                </a:solidFill>
                <a:latin typeface="HelveticaNeueLT Std" pitchFamily="34" charset="0"/>
              </a:rPr>
              <a:t>In-Home Displays &amp; Web Portals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69900" y="1638300"/>
            <a:ext cx="4381500" cy="4170363"/>
          </a:xfrm>
        </p:spPr>
        <p:txBody>
          <a:bodyPr>
            <a:normAutofit/>
          </a:bodyPr>
          <a:lstStyle/>
          <a:p>
            <a:pPr>
              <a:buNone/>
            </a:pPr>
            <a:r>
              <a:rPr lang="en-AU" sz="2400" b="1" dirty="0" smtClean="0">
                <a:solidFill>
                  <a:srgbClr val="58595B"/>
                </a:solidFill>
                <a:latin typeface="HelveticaNeueLT Std" pitchFamily="34" charset="0"/>
              </a:rPr>
              <a:t>Energy Web portals</a:t>
            </a:r>
          </a:p>
          <a:p>
            <a:pPr>
              <a:buNone/>
            </a:pPr>
            <a:endParaRPr lang="en-AU" sz="2000" dirty="0" smtClean="0">
              <a:solidFill>
                <a:srgbClr val="58595B"/>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Show how you use electricity</a:t>
            </a:r>
          </a:p>
          <a:p>
            <a:pPr>
              <a:buClr>
                <a:schemeClr val="accent6"/>
              </a:buClr>
            </a:pPr>
            <a:endParaRPr lang="en-AU" sz="2000" dirty="0" smtClean="0">
              <a:solidFill>
                <a:srgbClr val="58595B"/>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Help to budget for bills</a:t>
            </a:r>
          </a:p>
          <a:p>
            <a:pPr>
              <a:buClr>
                <a:schemeClr val="accent6"/>
              </a:buClr>
            </a:pPr>
            <a:endParaRPr lang="en-AU" sz="2000" dirty="0" smtClean="0">
              <a:solidFill>
                <a:srgbClr val="58595B"/>
              </a:solidFill>
              <a:latin typeface="HelveticaNeueLT Std" pitchFamily="34" charset="0"/>
            </a:endParaRPr>
          </a:p>
          <a:p>
            <a:pPr>
              <a:buClr>
                <a:schemeClr val="accent6"/>
              </a:buClr>
            </a:pPr>
            <a:r>
              <a:rPr lang="en-AU" sz="2000" dirty="0" smtClean="0">
                <a:solidFill>
                  <a:srgbClr val="58595B"/>
                </a:solidFill>
                <a:latin typeface="HelveticaNeueLT Std" pitchFamily="34" charset="0"/>
              </a:rPr>
              <a:t>Give tips and help </a:t>
            </a:r>
            <a:r>
              <a:rPr lang="en-AU" sz="2000" i="1" dirty="0" smtClean="0">
                <a:solidFill>
                  <a:srgbClr val="58595B"/>
                </a:solidFill>
                <a:latin typeface="HelveticaNeueLT Std" pitchFamily="34" charset="0"/>
              </a:rPr>
              <a:t>save electricity</a:t>
            </a:r>
            <a:endParaRPr lang="en-AU" sz="2000" dirty="0" smtClean="0">
              <a:solidFill>
                <a:srgbClr val="58595B"/>
              </a:solidFill>
              <a:latin typeface="HelveticaNeueLT Std" pitchFamily="34" charset="0"/>
            </a:endParaRPr>
          </a:p>
          <a:p>
            <a:pPr>
              <a:buNone/>
            </a:pPr>
            <a:endParaRPr lang="en-AU" sz="2000" dirty="0" smtClean="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20</a:t>
            </a:fld>
            <a:endParaRPr lang="en-AU" dirty="0"/>
          </a:p>
        </p:txBody>
      </p:sp>
      <p:pic>
        <p:nvPicPr>
          <p:cNvPr id="2050" name="Picture 2" descr="web_portal_shot_res (2)"/>
          <p:cNvPicPr>
            <a:picLocks noChangeAspect="1" noChangeArrowheads="1"/>
          </p:cNvPicPr>
          <p:nvPr/>
        </p:nvPicPr>
        <p:blipFill>
          <a:blip r:embed="rId3" cstate="print"/>
          <a:srcRect/>
          <a:stretch>
            <a:fillRect/>
          </a:stretch>
        </p:blipFill>
        <p:spPr bwMode="auto">
          <a:xfrm>
            <a:off x="4979988" y="2031999"/>
            <a:ext cx="3859212" cy="3559345"/>
          </a:xfrm>
          <a:prstGeom prst="rect">
            <a:avLst/>
          </a:prstGeom>
          <a:noFill/>
          <a:ln w="3175" algn="in">
            <a:solidFill>
              <a:srgbClr val="58595B"/>
            </a:solidFill>
            <a:miter lim="800000"/>
            <a:headEnd/>
            <a:tailEnd/>
          </a:ln>
          <a:effectLst/>
        </p:spPr>
      </p:pic>
      <p:pic>
        <p:nvPicPr>
          <p:cNvPr id="6" name="Picture 5"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4462"/>
          </a:xfrm>
        </p:spPr>
        <p:txBody>
          <a:bodyPr>
            <a:normAutofit/>
          </a:bodyPr>
          <a:lstStyle/>
          <a:p>
            <a:pPr algn="l"/>
            <a:r>
              <a:rPr lang="en-AU" sz="3600" b="1" dirty="0" smtClean="0">
                <a:solidFill>
                  <a:srgbClr val="ED8B00"/>
                </a:solidFill>
                <a:latin typeface="HelveticaNeueLT Std" pitchFamily="34" charset="0"/>
              </a:rPr>
              <a:t>In-Home Displays &amp; Web Portals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6251" y="3166850"/>
            <a:ext cx="7937121" cy="763706"/>
          </a:xfrm>
        </p:spPr>
        <p:txBody>
          <a:bodyPr>
            <a:normAutofit/>
          </a:bodyPr>
          <a:lstStyle/>
          <a:p>
            <a:pPr algn="ctr">
              <a:buNone/>
            </a:pPr>
            <a:r>
              <a:rPr lang="en-AU" sz="2800" dirty="0" smtClean="0">
                <a:solidFill>
                  <a:srgbClr val="58595B"/>
                </a:solidFill>
                <a:latin typeface="HelveticaNeueLT Std" pitchFamily="34" charset="0"/>
                <a:hlinkClick r:id="rId3"/>
              </a:rPr>
              <a:t>https://myhomeenergy.com.au</a:t>
            </a:r>
            <a:endParaRPr lang="en-AU" sz="2800" dirty="0" smtClean="0">
              <a:solidFill>
                <a:srgbClr val="58595B"/>
              </a:solidFill>
              <a:latin typeface="HelveticaNeueLT Std" pitchFamily="34" charset="0"/>
            </a:endParaRPr>
          </a:p>
          <a:p>
            <a:pPr algn="ctr">
              <a:buNone/>
            </a:pPr>
            <a:endParaRPr lang="en-AU" sz="2000" dirty="0" smtClean="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21</a:t>
            </a:fld>
            <a:endParaRPr lang="en-AU" dirty="0"/>
          </a:p>
        </p:txBody>
      </p:sp>
      <p:pic>
        <p:nvPicPr>
          <p:cNvPr id="6" name="Picture 5"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Flexible Pricing</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p:txBody>
          <a:bodyPr/>
          <a:lstStyle/>
          <a:p>
            <a:pPr>
              <a:buNone/>
            </a:pPr>
            <a:r>
              <a:rPr lang="en-AU" sz="2400" b="1" dirty="0" smtClean="0">
                <a:solidFill>
                  <a:srgbClr val="58595B"/>
                </a:solidFill>
                <a:latin typeface="HelveticaNeueLT Std" pitchFamily="34" charset="0"/>
              </a:rPr>
              <a:t>Flat pricing - a traditional electricity bill</a:t>
            </a:r>
          </a:p>
          <a:p>
            <a:pPr>
              <a:buNone/>
            </a:pPr>
            <a:endParaRPr lang="en-AU" sz="2000" dirty="0" smtClean="0">
              <a:solidFill>
                <a:srgbClr val="58595B"/>
              </a:solidFill>
              <a:latin typeface="HelveticaNeueLT Std" pitchFamily="34" charset="0"/>
            </a:endParaRPr>
          </a:p>
          <a:p>
            <a:pPr>
              <a:buNone/>
            </a:pPr>
            <a:endParaRPr lang="en-AU" sz="2000" dirty="0" smtClean="0">
              <a:solidFill>
                <a:srgbClr val="58595B"/>
              </a:solidFill>
              <a:latin typeface="HelveticaNeueLT Std" pitchFamily="34" charset="0"/>
            </a:endParaRPr>
          </a:p>
          <a:p>
            <a:pPr algn="ctr">
              <a:buNone/>
            </a:pPr>
            <a:r>
              <a:rPr lang="en-AU" sz="2000" dirty="0" smtClean="0">
                <a:solidFill>
                  <a:srgbClr val="58595B"/>
                </a:solidFill>
                <a:latin typeface="HelveticaNeueLT Std" pitchFamily="34" charset="0"/>
              </a:rPr>
              <a:t>‘daily supply charge’ – a set amount for each day</a:t>
            </a:r>
          </a:p>
          <a:p>
            <a:pPr algn="ctr">
              <a:buNone/>
            </a:pPr>
            <a:endParaRPr lang="en-AU" sz="2000" dirty="0" smtClean="0">
              <a:solidFill>
                <a:srgbClr val="58595B"/>
              </a:solidFill>
              <a:latin typeface="HelveticaNeueLT Std" pitchFamily="34" charset="0"/>
            </a:endParaRPr>
          </a:p>
          <a:p>
            <a:pPr algn="ctr">
              <a:buNone/>
            </a:pPr>
            <a:endParaRPr lang="en-AU" sz="2000" dirty="0" smtClean="0">
              <a:solidFill>
                <a:srgbClr val="58595B"/>
              </a:solidFill>
              <a:latin typeface="HelveticaNeueLT Std" pitchFamily="34" charset="0"/>
            </a:endParaRPr>
          </a:p>
          <a:p>
            <a:pPr algn="ctr">
              <a:buNone/>
            </a:pPr>
            <a:endParaRPr lang="en-AU" sz="2000" dirty="0" smtClean="0">
              <a:solidFill>
                <a:srgbClr val="58595B"/>
              </a:solidFill>
              <a:latin typeface="HelveticaNeueLT Std" pitchFamily="34" charset="0"/>
            </a:endParaRPr>
          </a:p>
          <a:p>
            <a:pPr algn="ctr">
              <a:buNone/>
            </a:pPr>
            <a:r>
              <a:rPr lang="en-AU" sz="2000" dirty="0" smtClean="0">
                <a:solidFill>
                  <a:srgbClr val="58595B"/>
                </a:solidFill>
                <a:latin typeface="HelveticaNeueLT Std" pitchFamily="34" charset="0"/>
              </a:rPr>
              <a:t>a ‘usage charge’ – a charge for the amount of electricity used</a:t>
            </a:r>
          </a:p>
          <a:p>
            <a:pPr>
              <a:buNone/>
            </a:pPr>
            <a:endParaRPr lang="en-AU" sz="2000" dirty="0" smtClean="0">
              <a:solidFill>
                <a:srgbClr val="58595B"/>
              </a:solidFill>
              <a:latin typeface="HelveticaNeueLT Std" pitchFamily="34" charset="0"/>
            </a:endParaRPr>
          </a:p>
          <a:p>
            <a:pPr>
              <a:buNone/>
            </a:pPr>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22</a:t>
            </a:fld>
            <a:endParaRPr lang="en-AU" dirty="0"/>
          </a:p>
        </p:txBody>
      </p:sp>
      <p:sp>
        <p:nvSpPr>
          <p:cNvPr id="6" name="Plus 5"/>
          <p:cNvSpPr/>
          <p:nvPr/>
        </p:nvSpPr>
        <p:spPr>
          <a:xfrm>
            <a:off x="4089400" y="3251004"/>
            <a:ext cx="901700" cy="927100"/>
          </a:xfrm>
          <a:prstGeom prst="mathPlus">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Picture 6" descr="PNG LOGO.png"/>
          <p:cNvPicPr>
            <a:picLocks noChangeAspect="1"/>
          </p:cNvPicPr>
          <p:nvPr/>
        </p:nvPicPr>
        <p:blipFill>
          <a:blip r:embed="rId3"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Flexible Pricing</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p:txBody>
          <a:bodyPr/>
          <a:lstStyle/>
          <a:p>
            <a:pPr>
              <a:buNone/>
            </a:pPr>
            <a:r>
              <a:rPr lang="en-AU" sz="2400" b="1" dirty="0" smtClean="0">
                <a:solidFill>
                  <a:srgbClr val="58595B"/>
                </a:solidFill>
                <a:latin typeface="HelveticaNeueLT Std" pitchFamily="34" charset="0"/>
              </a:rPr>
              <a:t>Flexible pricing time periods</a:t>
            </a:r>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23</a:t>
            </a:fld>
            <a:endParaRPr lang="en-AU" dirty="0"/>
          </a:p>
        </p:txBody>
      </p:sp>
      <p:pic>
        <p:nvPicPr>
          <p:cNvPr id="5" name="Picture 4" descr="fp periods chart.png"/>
          <p:cNvPicPr>
            <a:picLocks noChangeAspect="1"/>
          </p:cNvPicPr>
          <p:nvPr/>
        </p:nvPicPr>
        <p:blipFill>
          <a:blip r:embed="rId3" cstate="print"/>
          <a:stretch>
            <a:fillRect/>
          </a:stretch>
        </p:blipFill>
        <p:spPr>
          <a:xfrm>
            <a:off x="1500187" y="2396071"/>
            <a:ext cx="6107113" cy="3101441"/>
          </a:xfrm>
          <a:prstGeom prst="rect">
            <a:avLst/>
          </a:prstGeom>
        </p:spPr>
      </p:pic>
      <p:pic>
        <p:nvPicPr>
          <p:cNvPr id="6" name="Picture 5"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Flexible Pricing</a:t>
            </a:r>
            <a:endParaRPr lang="en-AU" sz="3600" b="1" dirty="0">
              <a:solidFill>
                <a:srgbClr val="ED8B00"/>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24</a:t>
            </a:fld>
            <a:endParaRPr lang="en-AU" dirty="0"/>
          </a:p>
        </p:txBody>
      </p:sp>
      <p:sp>
        <p:nvSpPr>
          <p:cNvPr id="7" name="TextBox 6"/>
          <p:cNvSpPr txBox="1"/>
          <p:nvPr/>
        </p:nvSpPr>
        <p:spPr>
          <a:xfrm>
            <a:off x="203200" y="1397000"/>
            <a:ext cx="7708900" cy="830997"/>
          </a:xfrm>
          <a:prstGeom prst="rect">
            <a:avLst/>
          </a:prstGeom>
          <a:noFill/>
        </p:spPr>
        <p:txBody>
          <a:bodyPr wrap="square" rtlCol="0">
            <a:spAutoFit/>
          </a:bodyPr>
          <a:lstStyle/>
          <a:p>
            <a:pPr marL="342900">
              <a:spcBef>
                <a:spcPct val="20000"/>
              </a:spcBef>
            </a:pPr>
            <a:r>
              <a:rPr lang="en-AU" sz="2400" b="1" dirty="0" smtClean="0">
                <a:solidFill>
                  <a:srgbClr val="58595B"/>
                </a:solidFill>
                <a:latin typeface="HelveticaNeueLT Std" pitchFamily="34" charset="0"/>
              </a:rPr>
              <a:t>The million dollar question - who can save with flexible pricing?</a:t>
            </a:r>
          </a:p>
        </p:txBody>
      </p:sp>
      <p:pic>
        <p:nvPicPr>
          <p:cNvPr id="14" name="Picture 13" descr="money.jpg"/>
          <p:cNvPicPr>
            <a:picLocks noChangeAspect="1"/>
          </p:cNvPicPr>
          <p:nvPr/>
        </p:nvPicPr>
        <p:blipFill>
          <a:blip r:embed="rId3" cstate="print">
            <a:duotone>
              <a:schemeClr val="accent6">
                <a:shade val="45000"/>
                <a:satMod val="135000"/>
              </a:schemeClr>
              <a:prstClr val="white"/>
            </a:duotone>
          </a:blip>
          <a:stretch>
            <a:fillRect/>
          </a:stretch>
        </p:blipFill>
        <p:spPr>
          <a:xfrm>
            <a:off x="2019300" y="2391832"/>
            <a:ext cx="5003800" cy="3335867"/>
          </a:xfrm>
          <a:prstGeom prst="rect">
            <a:avLst/>
          </a:prstGeom>
        </p:spPr>
      </p:pic>
      <p:pic>
        <p:nvPicPr>
          <p:cNvPr id="6" name="Picture 5"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Break...</a:t>
            </a:r>
            <a:endParaRPr lang="en-AU" sz="3600" b="1" dirty="0">
              <a:solidFill>
                <a:srgbClr val="ED8B00"/>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25</a:t>
            </a:fld>
            <a:endParaRPr lang="en-AU" dirty="0"/>
          </a:p>
        </p:txBody>
      </p:sp>
      <p:pic>
        <p:nvPicPr>
          <p:cNvPr id="6" name="Picture 5" descr="PNG LOGO.png"/>
          <p:cNvPicPr>
            <a:picLocks noChangeAspect="1"/>
          </p:cNvPicPr>
          <p:nvPr/>
        </p:nvPicPr>
        <p:blipFill>
          <a:blip r:embed="rId3"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endParaRPr lang="en-AU" dirty="0"/>
          </a:p>
        </p:txBody>
      </p:sp>
      <p:sp>
        <p:nvSpPr>
          <p:cNvPr id="8" name="Content Placeholder 7"/>
          <p:cNvSpPr>
            <a:spLocks noGrp="1"/>
          </p:cNvSpPr>
          <p:nvPr>
            <p:ph idx="1"/>
          </p:nvPr>
        </p:nvSpPr>
        <p:spPr>
          <a:xfrm>
            <a:off x="443552" y="1269242"/>
            <a:ext cx="8229600" cy="5090615"/>
          </a:xfrm>
        </p:spPr>
        <p:txBody>
          <a:bodyPr>
            <a:normAutofit/>
          </a:bodyPr>
          <a:lstStyle/>
          <a:p>
            <a:pPr marL="0">
              <a:buNone/>
            </a:pPr>
            <a:endParaRPr lang="en-AU" sz="2400" b="1" dirty="0" smtClean="0">
              <a:solidFill>
                <a:srgbClr val="58595B"/>
              </a:solidFill>
              <a:latin typeface="HelveticaNeueLT Std" pitchFamily="34" charset="0"/>
            </a:endParaRPr>
          </a:p>
          <a:p>
            <a:pPr>
              <a:buNone/>
            </a:pPr>
            <a:endParaRPr lang="en-AU" dirty="0" smtClean="0">
              <a:hlinkClick r:id="rId3"/>
            </a:endParaRPr>
          </a:p>
          <a:p>
            <a:pPr>
              <a:buNone/>
            </a:pPr>
            <a:endParaRPr lang="en-AU" dirty="0" smtClean="0">
              <a:hlinkClick r:id="rId3"/>
            </a:endParaRPr>
          </a:p>
          <a:p>
            <a:pPr>
              <a:buNone/>
            </a:pPr>
            <a:r>
              <a:rPr lang="en-AU" dirty="0" smtClean="0">
                <a:hlinkClick r:id="rId3"/>
              </a:rPr>
              <a:t>http://www.abc.net.au/tv/thecheckout/clips/</a:t>
            </a:r>
            <a:endParaRPr lang="en-AU" dirty="0" smtClean="0"/>
          </a:p>
          <a:p>
            <a:pPr>
              <a:buNone/>
            </a:pPr>
            <a:endParaRPr lang="en-AU" dirty="0" smtClean="0"/>
          </a:p>
        </p:txBody>
      </p:sp>
      <p:sp>
        <p:nvSpPr>
          <p:cNvPr id="4" name="Title 1"/>
          <p:cNvSpPr txBox="1">
            <a:spLocks/>
          </p:cNvSpPr>
          <p:nvPr/>
        </p:nvSpPr>
        <p:spPr>
          <a:xfrm>
            <a:off x="282054" y="4270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smtClean="0">
                <a:ln>
                  <a:noFill/>
                </a:ln>
                <a:solidFill>
                  <a:srgbClr val="ED8B00"/>
                </a:solidFill>
                <a:effectLst/>
                <a:uLnTx/>
                <a:uFillTx/>
                <a:latin typeface="HelveticaNeueLT Std" pitchFamily="34" charset="0"/>
                <a:ea typeface="+mj-ea"/>
                <a:cs typeface="+mj-cs"/>
              </a:rPr>
              <a:t>Choosing a Good Deal</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pic>
        <p:nvPicPr>
          <p:cNvPr id="5" name="Picture 4" descr="PNG LOGO.png"/>
          <p:cNvPicPr>
            <a:picLocks noChangeAspect="1"/>
          </p:cNvPicPr>
          <p:nvPr/>
        </p:nvPicPr>
        <p:blipFill>
          <a:blip r:embed="rId4" cstate="print"/>
          <a:stretch>
            <a:fillRect/>
          </a:stretch>
        </p:blipFill>
        <p:spPr>
          <a:xfrm>
            <a:off x="280419" y="6030718"/>
            <a:ext cx="2164482" cy="608410"/>
          </a:xfrm>
          <a:prstGeom prst="rect">
            <a:avLst/>
          </a:prstGeom>
        </p:spPr>
      </p:pic>
    </p:spTree>
    <p:extLst>
      <p:ext uri="{BB962C8B-B14F-4D97-AF65-F5344CB8AC3E}">
        <p14:creationId xmlns:p14="http://schemas.microsoft.com/office/powerpoint/2010/main" xmlns="" val="669104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endParaRPr lang="en-AU" dirty="0"/>
          </a:p>
        </p:txBody>
      </p:sp>
      <p:sp>
        <p:nvSpPr>
          <p:cNvPr id="3" name="Content Placeholder 2"/>
          <p:cNvSpPr>
            <a:spLocks noGrp="1"/>
          </p:cNvSpPr>
          <p:nvPr>
            <p:ph idx="1"/>
          </p:nvPr>
        </p:nvSpPr>
        <p:spPr>
          <a:xfrm>
            <a:off x="457200" y="1641789"/>
            <a:ext cx="8229600" cy="4525963"/>
          </a:xfrm>
        </p:spPr>
        <p:txBody>
          <a:bodyPr/>
          <a:lstStyle/>
          <a:p>
            <a:endParaRPr lang="en-AU" dirty="0" smtClean="0"/>
          </a:p>
          <a:p>
            <a:pPr algn="ctr">
              <a:buNone/>
            </a:pPr>
            <a:r>
              <a:rPr lang="en-AU" dirty="0" smtClean="0">
                <a:solidFill>
                  <a:srgbClr val="58595B"/>
                </a:solidFill>
                <a:latin typeface="HelveticaNeueLT Std" pitchFamily="34" charset="0"/>
              </a:rPr>
              <a:t>Households can save up to</a:t>
            </a:r>
          </a:p>
          <a:p>
            <a:pPr algn="ctr">
              <a:buNone/>
            </a:pPr>
            <a:r>
              <a:rPr lang="en-AU" dirty="0" smtClean="0">
                <a:solidFill>
                  <a:schemeClr val="accent6"/>
                </a:solidFill>
                <a:latin typeface="HelveticaNeueLT Std" pitchFamily="34" charset="0"/>
              </a:rPr>
              <a:t> </a:t>
            </a:r>
            <a:r>
              <a:rPr lang="en-AU" sz="3600" b="1" dirty="0" smtClean="0">
                <a:solidFill>
                  <a:schemeClr val="accent6"/>
                </a:solidFill>
                <a:latin typeface="HelveticaNeueLT Std" pitchFamily="34" charset="0"/>
              </a:rPr>
              <a:t>$715 - $920 </a:t>
            </a:r>
            <a:r>
              <a:rPr lang="en-AU" dirty="0" smtClean="0">
                <a:solidFill>
                  <a:srgbClr val="58595B"/>
                </a:solidFill>
                <a:latin typeface="HelveticaNeueLT Std" pitchFamily="34" charset="0"/>
              </a:rPr>
              <a:t>a year on electricity</a:t>
            </a:r>
          </a:p>
          <a:p>
            <a:pPr algn="ctr">
              <a:buNone/>
            </a:pPr>
            <a:r>
              <a:rPr lang="en-AU" dirty="0" smtClean="0">
                <a:solidFill>
                  <a:srgbClr val="58595B"/>
                </a:solidFill>
                <a:latin typeface="HelveticaNeueLT Std" pitchFamily="34" charset="0"/>
              </a:rPr>
              <a:t>by switching from the worst to the best offer </a:t>
            </a:r>
          </a:p>
          <a:p>
            <a:pPr>
              <a:buNone/>
            </a:pPr>
            <a:r>
              <a:rPr lang="en-AU" dirty="0" smtClean="0">
                <a:latin typeface="HelveticaNeueLT Std" pitchFamily="34" charset="0"/>
              </a:rPr>
              <a:t>			</a:t>
            </a:r>
            <a:r>
              <a:rPr lang="en-AU" sz="2400" b="1" dirty="0">
                <a:solidFill>
                  <a:srgbClr val="58595B"/>
                </a:solidFill>
                <a:latin typeface="HelveticaNeueLT Std" pitchFamily="34" charset="0"/>
              </a:rPr>
              <a:t>– St Vincent de Paul</a:t>
            </a:r>
          </a:p>
        </p:txBody>
      </p:sp>
      <p:pic>
        <p:nvPicPr>
          <p:cNvPr id="4" name="Picture 3" descr="PNG LOGO.png"/>
          <p:cNvPicPr>
            <a:picLocks noChangeAspect="1"/>
          </p:cNvPicPr>
          <p:nvPr/>
        </p:nvPicPr>
        <p:blipFill>
          <a:blip r:embed="rId3" cstate="print"/>
          <a:stretch>
            <a:fillRect/>
          </a:stretch>
        </p:blipFill>
        <p:spPr>
          <a:xfrm>
            <a:off x="280419" y="6030718"/>
            <a:ext cx="2164482" cy="608410"/>
          </a:xfrm>
          <a:prstGeom prst="rect">
            <a:avLst/>
          </a:prstGeom>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smtClean="0">
                <a:ln>
                  <a:noFill/>
                </a:ln>
                <a:solidFill>
                  <a:srgbClr val="ED8B00"/>
                </a:solidFill>
                <a:effectLst/>
                <a:uLnTx/>
                <a:uFillTx/>
                <a:latin typeface="HelveticaNeueLT Std" pitchFamily="34" charset="0"/>
                <a:ea typeface="+mj-ea"/>
                <a:cs typeface="+mj-cs"/>
              </a:rPr>
              <a:t>Choosing a Good Deal</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spTree>
    <p:extLst>
      <p:ext uri="{BB962C8B-B14F-4D97-AF65-F5344CB8AC3E}">
        <p14:creationId xmlns:p14="http://schemas.microsoft.com/office/powerpoint/2010/main" xmlns="" val="669104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Choosing a Good Deal</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0" y="1320800"/>
            <a:ext cx="8420100" cy="4805363"/>
          </a:xfrm>
        </p:spPr>
        <p:txBody>
          <a:bodyPr/>
          <a:lstStyle/>
          <a:p>
            <a:pPr lvl="0">
              <a:buNone/>
            </a:pPr>
            <a:r>
              <a:rPr lang="en-AU" sz="2400" b="1" dirty="0" smtClean="0">
                <a:solidFill>
                  <a:srgbClr val="58595B"/>
                </a:solidFill>
                <a:latin typeface="HelveticaNeueLT Std" pitchFamily="34" charset="0"/>
              </a:rPr>
              <a:t>Comparing Electricity Offers – </a:t>
            </a:r>
            <a:r>
              <a:rPr lang="en-AU" sz="2000" dirty="0" smtClean="0">
                <a:solidFill>
                  <a:srgbClr val="58595B"/>
                </a:solidFill>
                <a:latin typeface="HelveticaNeueLT Std" pitchFamily="34" charset="0"/>
                <a:hlinkClick r:id="rId3"/>
              </a:rPr>
              <a:t>mpp.switchon.vic.gov.au/</a:t>
            </a:r>
            <a:endParaRPr lang="en-AU" sz="2400" dirty="0" smtClean="0">
              <a:solidFill>
                <a:srgbClr val="58595B"/>
              </a:solidFill>
              <a:latin typeface="HelveticaNeueLT Std" pitchFamily="34" charset="0"/>
            </a:endParaRPr>
          </a:p>
          <a:p>
            <a:pPr>
              <a:buNone/>
            </a:pPr>
            <a:r>
              <a:rPr lang="en-AU" sz="2400" b="1" dirty="0" smtClean="0">
                <a:solidFill>
                  <a:srgbClr val="58595B"/>
                </a:solidFill>
                <a:latin typeface="HelveticaNeueLT Std" pitchFamily="34" charset="0"/>
              </a:rPr>
              <a:t> </a:t>
            </a:r>
          </a:p>
        </p:txBody>
      </p:sp>
      <p:sp>
        <p:nvSpPr>
          <p:cNvPr id="4" name="Slide Number Placeholder 3"/>
          <p:cNvSpPr>
            <a:spLocks noGrp="1"/>
          </p:cNvSpPr>
          <p:nvPr>
            <p:ph type="sldNum" sz="quarter" idx="12"/>
          </p:nvPr>
        </p:nvSpPr>
        <p:spPr/>
        <p:txBody>
          <a:bodyPr/>
          <a:lstStyle/>
          <a:p>
            <a:fld id="{71A29635-FE59-4762-8364-AEC537C4FF32}" type="slidenum">
              <a:rPr lang="en-AU" smtClean="0"/>
              <a:pPr/>
              <a:t>28</a:t>
            </a:fld>
            <a:endParaRPr lang="en-AU" dirty="0"/>
          </a:p>
        </p:txBody>
      </p:sp>
      <p:pic>
        <p:nvPicPr>
          <p:cNvPr id="6" name="Picture 1"/>
          <p:cNvPicPr>
            <a:picLocks noChangeAspect="1" noChangeArrowheads="1"/>
          </p:cNvPicPr>
          <p:nvPr/>
        </p:nvPicPr>
        <p:blipFill>
          <a:blip r:embed="rId4" cstate="print"/>
          <a:srcRect/>
          <a:stretch>
            <a:fillRect/>
          </a:stretch>
        </p:blipFill>
        <p:spPr bwMode="auto">
          <a:xfrm>
            <a:off x="1514516" y="1993900"/>
            <a:ext cx="603876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endParaRPr lang="en-AU" dirty="0"/>
          </a:p>
        </p:txBody>
      </p:sp>
      <p:sp>
        <p:nvSpPr>
          <p:cNvPr id="3" name="Content Placeholder 2"/>
          <p:cNvSpPr>
            <a:spLocks noGrp="1"/>
          </p:cNvSpPr>
          <p:nvPr>
            <p:ph idx="1"/>
          </p:nvPr>
        </p:nvSpPr>
        <p:spPr>
          <a:xfrm>
            <a:off x="457200" y="1641789"/>
            <a:ext cx="8229600" cy="4525963"/>
          </a:xfrm>
        </p:spPr>
        <p:txBody>
          <a:bodyPr/>
          <a:lstStyle/>
          <a:p>
            <a:endParaRPr lang="en-AU" dirty="0" smtClean="0"/>
          </a:p>
          <a:p>
            <a:pPr algn="ctr">
              <a:buNone/>
            </a:pPr>
            <a:r>
              <a:rPr lang="en-AU" dirty="0" smtClean="0">
                <a:solidFill>
                  <a:srgbClr val="58595B"/>
                </a:solidFill>
                <a:latin typeface="HelveticaNeueLT Std" pitchFamily="34" charset="0"/>
              </a:rPr>
              <a:t>Households can save up to</a:t>
            </a:r>
          </a:p>
          <a:p>
            <a:pPr algn="ctr">
              <a:buNone/>
            </a:pPr>
            <a:r>
              <a:rPr lang="en-AU" dirty="0" smtClean="0">
                <a:latin typeface="HelveticaNeueLT Std" pitchFamily="34" charset="0"/>
              </a:rPr>
              <a:t> </a:t>
            </a:r>
            <a:r>
              <a:rPr lang="en-AU" sz="3600" b="1" dirty="0" smtClean="0">
                <a:solidFill>
                  <a:srgbClr val="ED8B00"/>
                </a:solidFill>
                <a:latin typeface="HelveticaNeueLT Std" pitchFamily="34" charset="0"/>
                <a:ea typeface="+mj-ea"/>
                <a:cs typeface="+mj-cs"/>
              </a:rPr>
              <a:t>$330 </a:t>
            </a:r>
            <a:r>
              <a:rPr lang="en-AU" sz="3600" b="1" dirty="0">
                <a:solidFill>
                  <a:srgbClr val="ED8B00"/>
                </a:solidFill>
                <a:latin typeface="HelveticaNeueLT Std" pitchFamily="34" charset="0"/>
                <a:ea typeface="+mj-ea"/>
                <a:cs typeface="+mj-cs"/>
              </a:rPr>
              <a:t>- </a:t>
            </a:r>
            <a:r>
              <a:rPr lang="en-AU" sz="3600" b="1" dirty="0" smtClean="0">
                <a:solidFill>
                  <a:srgbClr val="ED8B00"/>
                </a:solidFill>
                <a:latin typeface="HelveticaNeueLT Std" pitchFamily="34" charset="0"/>
                <a:ea typeface="+mj-ea"/>
                <a:cs typeface="+mj-cs"/>
              </a:rPr>
              <a:t>$410 </a:t>
            </a:r>
            <a:r>
              <a:rPr lang="en-AU" dirty="0" smtClean="0">
                <a:solidFill>
                  <a:srgbClr val="58595B"/>
                </a:solidFill>
                <a:latin typeface="HelveticaNeueLT Std" pitchFamily="34" charset="0"/>
              </a:rPr>
              <a:t>a year on gas</a:t>
            </a:r>
          </a:p>
          <a:p>
            <a:pPr algn="ctr">
              <a:buNone/>
            </a:pPr>
            <a:r>
              <a:rPr lang="en-AU" dirty="0" smtClean="0">
                <a:solidFill>
                  <a:srgbClr val="58595B"/>
                </a:solidFill>
                <a:latin typeface="HelveticaNeueLT Std" pitchFamily="34" charset="0"/>
              </a:rPr>
              <a:t>by switching from the worst to the best offer </a:t>
            </a:r>
          </a:p>
          <a:p>
            <a:pPr>
              <a:buNone/>
            </a:pPr>
            <a:r>
              <a:rPr lang="en-AU" dirty="0" smtClean="0">
                <a:latin typeface="HelveticaNeueLT Std" pitchFamily="34" charset="0"/>
              </a:rPr>
              <a:t>			</a:t>
            </a:r>
            <a:r>
              <a:rPr lang="en-AU" sz="2400" b="1" dirty="0">
                <a:solidFill>
                  <a:srgbClr val="58595B"/>
                </a:solidFill>
                <a:latin typeface="HelveticaNeueLT Std" pitchFamily="34" charset="0"/>
              </a:rPr>
              <a:t>– St Vincent de Paul</a:t>
            </a:r>
          </a:p>
        </p:txBody>
      </p:sp>
      <p:pic>
        <p:nvPicPr>
          <p:cNvPr id="4" name="Picture 3" descr="PNG LOGO.png"/>
          <p:cNvPicPr>
            <a:picLocks noChangeAspect="1"/>
          </p:cNvPicPr>
          <p:nvPr/>
        </p:nvPicPr>
        <p:blipFill>
          <a:blip r:embed="rId3" cstate="print"/>
          <a:stretch>
            <a:fillRect/>
          </a:stretch>
        </p:blipFill>
        <p:spPr>
          <a:xfrm>
            <a:off x="280419" y="6030718"/>
            <a:ext cx="2164482" cy="608410"/>
          </a:xfrm>
          <a:prstGeom prst="rect">
            <a:avLst/>
          </a:prstGeom>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smtClean="0">
                <a:ln>
                  <a:noFill/>
                </a:ln>
                <a:solidFill>
                  <a:srgbClr val="ED8B00"/>
                </a:solidFill>
                <a:effectLst/>
                <a:uLnTx/>
                <a:uFillTx/>
                <a:latin typeface="HelveticaNeueLT Std" pitchFamily="34" charset="0"/>
                <a:ea typeface="+mj-ea"/>
                <a:cs typeface="+mj-cs"/>
              </a:rPr>
              <a:t>Choosing a Good Deal</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spTree>
    <p:extLst>
      <p:ext uri="{BB962C8B-B14F-4D97-AF65-F5344CB8AC3E}">
        <p14:creationId xmlns:p14="http://schemas.microsoft.com/office/powerpoint/2010/main" xmlns="" val="669104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Victorian Energy System</a:t>
            </a:r>
            <a:endParaRPr lang="en-AU" sz="3600" b="1" dirty="0">
              <a:solidFill>
                <a:srgbClr val="ED8B00"/>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3</a:t>
            </a:fld>
            <a:endParaRPr lang="en-AU" dirty="0"/>
          </a:p>
        </p:txBody>
      </p:sp>
      <p:pic>
        <p:nvPicPr>
          <p:cNvPr id="5" name="Picture 4" descr="energy companies.png"/>
          <p:cNvPicPr>
            <a:picLocks noChangeAspect="1"/>
          </p:cNvPicPr>
          <p:nvPr/>
        </p:nvPicPr>
        <p:blipFill>
          <a:blip r:embed="rId3" cstate="print"/>
          <a:stretch>
            <a:fillRect/>
          </a:stretch>
        </p:blipFill>
        <p:spPr>
          <a:xfrm>
            <a:off x="611505" y="1988820"/>
            <a:ext cx="7863744" cy="4320540"/>
          </a:xfrm>
          <a:prstGeom prst="rect">
            <a:avLst/>
          </a:prstGeom>
        </p:spPr>
      </p:pic>
      <p:sp>
        <p:nvSpPr>
          <p:cNvPr id="6" name="TextBox 5"/>
          <p:cNvSpPr txBox="1"/>
          <p:nvPr/>
        </p:nvSpPr>
        <p:spPr>
          <a:xfrm>
            <a:off x="825500" y="1473200"/>
            <a:ext cx="4089400" cy="461665"/>
          </a:xfrm>
          <a:prstGeom prst="rect">
            <a:avLst/>
          </a:prstGeom>
          <a:noFill/>
        </p:spPr>
        <p:txBody>
          <a:bodyPr wrap="square" rtlCol="0">
            <a:spAutoFit/>
          </a:bodyPr>
          <a:lstStyle/>
          <a:p>
            <a:r>
              <a:rPr lang="en-AU" sz="2400" b="1" dirty="0" smtClean="0">
                <a:solidFill>
                  <a:srgbClr val="58595B"/>
                </a:solidFill>
                <a:latin typeface="HelveticaNeueLT Std" pitchFamily="34" charset="0"/>
              </a:rPr>
              <a:t>Who’s who?</a:t>
            </a:r>
          </a:p>
        </p:txBody>
      </p:sp>
      <p:pic>
        <p:nvPicPr>
          <p:cNvPr id="7" name="Picture 6"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Choosing a Good Deal</a:t>
            </a:r>
            <a:endParaRPr lang="en-AU" sz="3600" b="1" dirty="0">
              <a:solidFill>
                <a:srgbClr val="ED8B00"/>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30</a:t>
            </a:fld>
            <a:endParaRPr lang="en-AU" dirty="0"/>
          </a:p>
        </p:txBody>
      </p:sp>
      <p:sp>
        <p:nvSpPr>
          <p:cNvPr id="98305" name="Rectangle 1"/>
          <p:cNvSpPr>
            <a:spLocks noChangeArrowheads="1"/>
          </p:cNvSpPr>
          <p:nvPr/>
        </p:nvSpPr>
        <p:spPr bwMode="auto">
          <a:xfrm>
            <a:off x="368300" y="543648"/>
            <a:ext cx="8191500" cy="129266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endParaRPr lang="en-AU" sz="2000" dirty="0" smtClean="0">
              <a:solidFill>
                <a:srgbClr val="58595B"/>
              </a:solidFill>
              <a:latin typeface="HelveticaNeueLT Std" pitchFamily="34" charset="0"/>
            </a:endParaRPr>
          </a:p>
          <a:p>
            <a:pPr fontAlgn="base">
              <a:spcBef>
                <a:spcPct val="0"/>
              </a:spcBef>
              <a:spcAft>
                <a:spcPct val="0"/>
              </a:spcAft>
            </a:pPr>
            <a:endParaRPr lang="en-AU" sz="2000" dirty="0" smtClean="0">
              <a:solidFill>
                <a:srgbClr val="58595B"/>
              </a:solidFill>
              <a:latin typeface="HelveticaNeueLT Std" pitchFamily="34" charset="0"/>
            </a:endParaRPr>
          </a:p>
          <a:p>
            <a:pPr fontAlgn="base">
              <a:spcBef>
                <a:spcPct val="0"/>
              </a:spcBef>
              <a:spcAft>
                <a:spcPct val="0"/>
              </a:spcAft>
            </a:pPr>
            <a:endParaRPr lang="en-AU" sz="2000" dirty="0" smtClean="0">
              <a:solidFill>
                <a:srgbClr val="58595B"/>
              </a:solidFill>
              <a:latin typeface="HelveticaNeueLT Std" pitchFamily="34" charset="0"/>
            </a:endParaRPr>
          </a:p>
          <a:p>
            <a:pPr fontAlgn="base">
              <a:spcBef>
                <a:spcPct val="0"/>
              </a:spcBef>
              <a:spcAft>
                <a:spcPct val="0"/>
              </a:spcAft>
            </a:pPr>
            <a:r>
              <a:rPr lang="en-AU" sz="2400" b="1" dirty="0" smtClean="0">
                <a:solidFill>
                  <a:srgbClr val="58595B"/>
                </a:solidFill>
                <a:latin typeface="HelveticaNeueLT Std" pitchFamily="34" charset="0"/>
              </a:rPr>
              <a:t>Comparing Gas Offers- </a:t>
            </a:r>
            <a:r>
              <a:rPr lang="en-AU" dirty="0" smtClean="0">
                <a:solidFill>
                  <a:srgbClr val="58595B"/>
                </a:solidFill>
                <a:latin typeface="HelveticaNeueLT Std" pitchFamily="34" charset="0"/>
                <a:hlinkClick r:id="rId3"/>
              </a:rPr>
              <a:t>www.yourchoice.vic.gov.au/search/gas</a:t>
            </a:r>
            <a:r>
              <a:rPr lang="en-AU" sz="2000" dirty="0" smtClean="0">
                <a:solidFill>
                  <a:srgbClr val="58595B"/>
                </a:solidFill>
                <a:latin typeface="HelveticaNeueLT Std" pitchFamily="34" charset="0"/>
              </a:rPr>
              <a:t> </a:t>
            </a:r>
            <a:endParaRPr lang="en-AU" sz="2000" dirty="0" smtClean="0">
              <a:solidFill>
                <a:srgbClr val="58595B"/>
              </a:solidFill>
              <a:latin typeface="HelveticaNeueLT Std" pitchFamily="34" charset="0"/>
              <a:hlinkClick r:id="rId4"/>
            </a:endParaRPr>
          </a:p>
        </p:txBody>
      </p:sp>
      <p:pic>
        <p:nvPicPr>
          <p:cNvPr id="104450" name="Picture 2" descr="your choice screen cap"/>
          <p:cNvPicPr>
            <a:picLocks noChangeAspect="1" noChangeArrowheads="1"/>
          </p:cNvPicPr>
          <p:nvPr/>
        </p:nvPicPr>
        <p:blipFill>
          <a:blip r:embed="rId5" cstate="print"/>
          <a:srcRect/>
          <a:stretch>
            <a:fillRect/>
          </a:stretch>
        </p:blipFill>
        <p:spPr bwMode="auto">
          <a:xfrm>
            <a:off x="1092200" y="2118598"/>
            <a:ext cx="6642100" cy="4448071"/>
          </a:xfrm>
          <a:prstGeom prst="rect">
            <a:avLst/>
          </a:prstGeom>
          <a:noFill/>
          <a:ln w="3175" algn="in">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Choosing a Good Deal</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0" y="1600200"/>
            <a:ext cx="5384800" cy="4525963"/>
          </a:xfrm>
        </p:spPr>
        <p:txBody>
          <a:bodyPr/>
          <a:lstStyle/>
          <a:p>
            <a:pPr>
              <a:buNone/>
            </a:pPr>
            <a:r>
              <a:rPr lang="en-AU" sz="2400" b="1" dirty="0" smtClean="0">
                <a:solidFill>
                  <a:srgbClr val="58595B"/>
                </a:solidFill>
                <a:latin typeface="HelveticaNeueLT Std" pitchFamily="34" charset="0"/>
              </a:rPr>
              <a:t>Checking the details</a:t>
            </a:r>
          </a:p>
          <a:p>
            <a:pPr>
              <a:buNone/>
            </a:pPr>
            <a:endParaRPr lang="en-AU" sz="1400" b="1" dirty="0" smtClean="0">
              <a:solidFill>
                <a:srgbClr val="58595B"/>
              </a:solidFill>
              <a:latin typeface="HelveticaNeueLT Std" pitchFamily="34" charset="0"/>
            </a:endParaRPr>
          </a:p>
          <a:p>
            <a:pPr>
              <a:buFont typeface="Wingdings" pitchFamily="2" charset="2"/>
              <a:buChar char="q"/>
            </a:pPr>
            <a:r>
              <a:rPr lang="en-AU" sz="2000" dirty="0" smtClean="0">
                <a:solidFill>
                  <a:srgbClr val="58595B"/>
                </a:solidFill>
                <a:latin typeface="HelveticaNeueLT Std" pitchFamily="34" charset="0"/>
              </a:rPr>
              <a:t>Will I be ‘locked in’ to the contract?</a:t>
            </a:r>
          </a:p>
          <a:p>
            <a:pPr>
              <a:buFont typeface="Wingdings" pitchFamily="2" charset="2"/>
              <a:buChar char="q"/>
            </a:pPr>
            <a:endParaRPr lang="en-AU" sz="2000" dirty="0" smtClean="0">
              <a:solidFill>
                <a:srgbClr val="58595B"/>
              </a:solidFill>
              <a:latin typeface="HelveticaNeueLT Std" pitchFamily="34" charset="0"/>
            </a:endParaRPr>
          </a:p>
          <a:p>
            <a:pPr>
              <a:buFont typeface="Wingdings" pitchFamily="2" charset="2"/>
              <a:buChar char="q"/>
            </a:pPr>
            <a:r>
              <a:rPr lang="en-AU" sz="2000" dirty="0" smtClean="0">
                <a:solidFill>
                  <a:srgbClr val="58595B"/>
                </a:solidFill>
                <a:latin typeface="HelveticaNeueLT Std" pitchFamily="34" charset="0"/>
              </a:rPr>
              <a:t>Will the price of electricity change?</a:t>
            </a:r>
          </a:p>
          <a:p>
            <a:pPr>
              <a:buFont typeface="Wingdings" pitchFamily="2" charset="2"/>
              <a:buChar char="q"/>
            </a:pPr>
            <a:endParaRPr lang="en-AU" sz="2000" dirty="0" smtClean="0">
              <a:solidFill>
                <a:srgbClr val="58595B"/>
              </a:solidFill>
              <a:latin typeface="HelveticaNeueLT Std" pitchFamily="34" charset="0"/>
            </a:endParaRPr>
          </a:p>
          <a:p>
            <a:pPr>
              <a:buFont typeface="Wingdings" pitchFamily="2" charset="2"/>
              <a:buChar char="q"/>
            </a:pPr>
            <a:r>
              <a:rPr lang="en-AU" sz="2000" dirty="0" smtClean="0">
                <a:solidFill>
                  <a:srgbClr val="58595B"/>
                </a:solidFill>
                <a:latin typeface="HelveticaNeueLT Std" pitchFamily="34" charset="0"/>
              </a:rPr>
              <a:t>How will I be billed?</a:t>
            </a:r>
          </a:p>
          <a:p>
            <a:pPr>
              <a:buFont typeface="Wingdings" pitchFamily="2" charset="2"/>
              <a:buChar char="q"/>
            </a:pPr>
            <a:endParaRPr lang="en-AU" sz="2000" dirty="0" smtClean="0">
              <a:solidFill>
                <a:srgbClr val="58595B"/>
              </a:solidFill>
              <a:latin typeface="HelveticaNeueLT Std" pitchFamily="34" charset="0"/>
            </a:endParaRPr>
          </a:p>
          <a:p>
            <a:pPr>
              <a:buFont typeface="Wingdings" pitchFamily="2" charset="2"/>
              <a:buChar char="q"/>
            </a:pPr>
            <a:r>
              <a:rPr lang="en-AU" sz="2000" dirty="0" smtClean="0">
                <a:solidFill>
                  <a:srgbClr val="58595B"/>
                </a:solidFill>
                <a:latin typeface="HelveticaNeueLT Std" pitchFamily="34" charset="0"/>
              </a:rPr>
              <a:t>How can I pay?</a:t>
            </a:r>
          </a:p>
          <a:p>
            <a:pPr>
              <a:buFont typeface="Wingdings" pitchFamily="2" charset="2"/>
              <a:buChar char="q"/>
            </a:pPr>
            <a:endParaRPr lang="en-AU" sz="2000" dirty="0" smtClean="0">
              <a:solidFill>
                <a:srgbClr val="58595B"/>
              </a:solidFill>
              <a:latin typeface="HelveticaNeueLT Std" pitchFamily="34" charset="0"/>
            </a:endParaRPr>
          </a:p>
          <a:p>
            <a:pPr>
              <a:buFont typeface="Wingdings" pitchFamily="2" charset="2"/>
              <a:buChar char="q"/>
            </a:pPr>
            <a:r>
              <a:rPr lang="en-AU" sz="2000" dirty="0" smtClean="0">
                <a:solidFill>
                  <a:srgbClr val="58595B"/>
                </a:solidFill>
                <a:latin typeface="HelveticaNeueLT Std" pitchFamily="34" charset="0"/>
              </a:rPr>
              <a:t>Is it a flexible pricing </a:t>
            </a:r>
            <a:r>
              <a:rPr lang="en-AU" sz="2000" dirty="0" smtClean="0">
                <a:solidFill>
                  <a:srgbClr val="58595B"/>
                </a:solidFill>
                <a:latin typeface="HelveticaNeueLT Std" pitchFamily="34" charset="0"/>
              </a:rPr>
              <a:t>plan</a:t>
            </a:r>
            <a:r>
              <a:rPr lang="en-AU" sz="2000" dirty="0" smtClean="0">
                <a:solidFill>
                  <a:srgbClr val="58595B"/>
                </a:solidFill>
                <a:latin typeface="HelveticaNeueLT Std" pitchFamily="34" charset="0"/>
              </a:rPr>
              <a:t>?</a:t>
            </a:r>
            <a:endParaRPr lang="en-AU" sz="2000" dirty="0" smtClean="0">
              <a:solidFill>
                <a:srgbClr val="58595B"/>
              </a:solidFill>
              <a:latin typeface="HelveticaNeueLT Std" pitchFamily="34" charset="0"/>
            </a:endParaRPr>
          </a:p>
          <a:p>
            <a:pPr>
              <a:buNone/>
            </a:pPr>
            <a:endParaRPr lang="en-AU" sz="2000" dirty="0" smtClean="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31</a:t>
            </a:fld>
            <a:endParaRPr lang="en-AU" dirty="0"/>
          </a:p>
        </p:txBody>
      </p:sp>
      <p:pic>
        <p:nvPicPr>
          <p:cNvPr id="6" name="Picture 2" descr="http://www.clker.com/cliparts/X/t/a/f/r/A/check-list-icon-md.png"/>
          <p:cNvPicPr>
            <a:picLocks noChangeAspect="1" noChangeArrowheads="1"/>
          </p:cNvPicPr>
          <p:nvPr/>
        </p:nvPicPr>
        <p:blipFill>
          <a:blip r:embed="rId3" cstate="print"/>
          <a:srcRect/>
          <a:stretch>
            <a:fillRect/>
          </a:stretch>
        </p:blipFill>
        <p:spPr bwMode="auto">
          <a:xfrm rot="420000">
            <a:off x="5992417" y="2365374"/>
            <a:ext cx="2428875" cy="2838450"/>
          </a:xfrm>
          <a:prstGeom prst="rect">
            <a:avLst/>
          </a:prstGeom>
          <a:noFill/>
        </p:spPr>
      </p:pic>
      <p:pic>
        <p:nvPicPr>
          <p:cNvPr id="7" name="Picture 6"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endParaRPr lang="en-AU" dirty="0"/>
          </a:p>
        </p:txBody>
      </p:sp>
      <p:sp>
        <p:nvSpPr>
          <p:cNvPr id="8" name="Content Placeholder 7"/>
          <p:cNvSpPr>
            <a:spLocks noGrp="1"/>
          </p:cNvSpPr>
          <p:nvPr>
            <p:ph idx="1"/>
          </p:nvPr>
        </p:nvSpPr>
        <p:spPr>
          <a:xfrm>
            <a:off x="457200" y="1337481"/>
            <a:ext cx="8229600" cy="5090615"/>
          </a:xfrm>
        </p:spPr>
        <p:txBody>
          <a:bodyPr>
            <a:normAutofit/>
          </a:bodyPr>
          <a:lstStyle/>
          <a:p>
            <a:pPr marL="0">
              <a:buNone/>
            </a:pPr>
            <a:endParaRPr lang="en-AU" sz="2400" b="1" dirty="0" smtClean="0">
              <a:solidFill>
                <a:srgbClr val="58595B"/>
              </a:solidFill>
              <a:latin typeface="HelveticaNeueLT Std" pitchFamily="34" charset="0"/>
            </a:endParaRPr>
          </a:p>
          <a:p>
            <a:pPr marL="0">
              <a:buNone/>
            </a:pPr>
            <a:r>
              <a:rPr lang="en-AU" sz="2400" b="1" dirty="0" smtClean="0">
                <a:solidFill>
                  <a:srgbClr val="58595B"/>
                </a:solidFill>
                <a:latin typeface="HelveticaNeueLT Std" pitchFamily="34" charset="0"/>
              </a:rPr>
              <a:t>If </a:t>
            </a:r>
            <a:r>
              <a:rPr lang="en-AU" sz="2400" b="1" dirty="0">
                <a:solidFill>
                  <a:srgbClr val="58595B"/>
                </a:solidFill>
                <a:latin typeface="HelveticaNeueLT Std" pitchFamily="34" charset="0"/>
              </a:rPr>
              <a:t>you like the look of a </a:t>
            </a:r>
            <a:r>
              <a:rPr lang="en-AU" sz="2400" b="1" dirty="0" smtClean="0">
                <a:solidFill>
                  <a:srgbClr val="58595B"/>
                </a:solidFill>
                <a:latin typeface="HelveticaNeueLT Std" pitchFamily="34" charset="0"/>
              </a:rPr>
              <a:t>new deal</a:t>
            </a:r>
            <a:r>
              <a:rPr lang="en-AU" sz="2800" b="1" dirty="0">
                <a:solidFill>
                  <a:srgbClr val="58595B"/>
                </a:solidFill>
                <a:latin typeface="HelveticaNeueLT Std" pitchFamily="34" charset="0"/>
              </a:rPr>
              <a:t>:</a:t>
            </a:r>
          </a:p>
          <a:p>
            <a:pPr>
              <a:buNone/>
            </a:pPr>
            <a:endParaRPr lang="en-AU" sz="1600" dirty="0" smtClean="0"/>
          </a:p>
          <a:p>
            <a:pPr>
              <a:buClr>
                <a:schemeClr val="accent6"/>
              </a:buClr>
            </a:pPr>
            <a:r>
              <a:rPr lang="en-AU" sz="2100" dirty="0" smtClean="0">
                <a:solidFill>
                  <a:srgbClr val="58595B"/>
                </a:solidFill>
                <a:latin typeface="HelveticaNeueLT Std" pitchFamily="34" charset="0"/>
              </a:rPr>
              <a:t>Call the energy company</a:t>
            </a:r>
          </a:p>
          <a:p>
            <a:pPr>
              <a:buClr>
                <a:schemeClr val="accent6"/>
              </a:buClr>
            </a:pPr>
            <a:r>
              <a:rPr lang="en-AU" sz="2100" dirty="0" smtClean="0">
                <a:solidFill>
                  <a:srgbClr val="58595B"/>
                </a:solidFill>
                <a:latin typeface="HelveticaNeueLT Std" pitchFamily="34" charset="0"/>
              </a:rPr>
              <a:t>Mention the name of the deal</a:t>
            </a:r>
          </a:p>
          <a:p>
            <a:pPr>
              <a:buClr>
                <a:schemeClr val="accent6"/>
              </a:buClr>
            </a:pPr>
            <a:r>
              <a:rPr lang="en-AU" sz="2100" dirty="0" smtClean="0">
                <a:solidFill>
                  <a:srgbClr val="58595B"/>
                </a:solidFill>
                <a:latin typeface="HelveticaNeueLT Std" pitchFamily="34" charset="0"/>
              </a:rPr>
              <a:t>Confirm you are eligible for the deal</a:t>
            </a:r>
          </a:p>
          <a:p>
            <a:pPr>
              <a:buClr>
                <a:schemeClr val="accent6"/>
              </a:buClr>
            </a:pPr>
            <a:r>
              <a:rPr lang="en-AU" sz="2100" dirty="0" smtClean="0">
                <a:solidFill>
                  <a:srgbClr val="58595B"/>
                </a:solidFill>
                <a:latin typeface="HelveticaNeueLT Std" pitchFamily="34" charset="0"/>
              </a:rPr>
              <a:t>Discuss any questions</a:t>
            </a:r>
          </a:p>
          <a:p>
            <a:pPr>
              <a:buNone/>
            </a:pPr>
            <a:endParaRPr lang="en-AU" sz="2100" dirty="0" smtClean="0">
              <a:solidFill>
                <a:srgbClr val="58595B"/>
              </a:solidFill>
              <a:latin typeface="HelveticaNeueLT Std" pitchFamily="34" charset="0"/>
            </a:endParaRPr>
          </a:p>
          <a:p>
            <a:pPr>
              <a:buNone/>
            </a:pPr>
            <a:r>
              <a:rPr lang="en-AU" sz="2100" dirty="0" smtClean="0">
                <a:solidFill>
                  <a:srgbClr val="58595B"/>
                </a:solidFill>
                <a:latin typeface="HelveticaNeueLT Std" pitchFamily="34" charset="0"/>
              </a:rPr>
              <a:t>If you are happy, the energy company will organise the rest </a:t>
            </a:r>
          </a:p>
          <a:p>
            <a:pPr>
              <a:buNone/>
            </a:pPr>
            <a:r>
              <a:rPr lang="en-AU" sz="2400" dirty="0" smtClean="0"/>
              <a:t> </a:t>
            </a:r>
            <a:endParaRPr lang="en-AU" sz="1400" dirty="0" smtClean="0"/>
          </a:p>
          <a:p>
            <a:pPr marL="0" indent="0" algn="ctr">
              <a:spcBef>
                <a:spcPct val="0"/>
              </a:spcBef>
              <a:buNone/>
            </a:pPr>
            <a:r>
              <a:rPr lang="en-AU" sz="2800" b="1" dirty="0">
                <a:solidFill>
                  <a:srgbClr val="ED8B00"/>
                </a:solidFill>
                <a:latin typeface="HelveticaNeueLT Std" pitchFamily="34" charset="0"/>
                <a:ea typeface="+mj-ea"/>
                <a:cs typeface="+mj-cs"/>
              </a:rPr>
              <a:t>If you change your mind - you have a 10 day cooling off period</a:t>
            </a:r>
          </a:p>
          <a:p>
            <a:endParaRPr lang="en-AU" dirty="0" smtClean="0"/>
          </a:p>
        </p:txBody>
      </p:sp>
      <p:sp>
        <p:nvSpPr>
          <p:cNvPr id="4" name="Title 1"/>
          <p:cNvSpPr txBox="1">
            <a:spLocks/>
          </p:cNvSpPr>
          <p:nvPr/>
        </p:nvSpPr>
        <p:spPr>
          <a:xfrm>
            <a:off x="282054" y="4270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smtClean="0">
                <a:ln>
                  <a:noFill/>
                </a:ln>
                <a:solidFill>
                  <a:srgbClr val="ED8B00"/>
                </a:solidFill>
                <a:effectLst/>
                <a:uLnTx/>
                <a:uFillTx/>
                <a:latin typeface="HelveticaNeueLT Std" pitchFamily="34" charset="0"/>
                <a:ea typeface="+mj-ea"/>
                <a:cs typeface="+mj-cs"/>
              </a:rPr>
              <a:t>Choosing a Good Deal</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pic>
        <p:nvPicPr>
          <p:cNvPr id="5" name="Picture 4" descr="PNG LOGO.png"/>
          <p:cNvPicPr>
            <a:picLocks noChangeAspect="1"/>
          </p:cNvPicPr>
          <p:nvPr/>
        </p:nvPicPr>
        <p:blipFill>
          <a:blip r:embed="rId3" cstate="print"/>
          <a:stretch>
            <a:fillRect/>
          </a:stretch>
        </p:blipFill>
        <p:spPr>
          <a:xfrm>
            <a:off x="280419" y="6030718"/>
            <a:ext cx="2164482" cy="608410"/>
          </a:xfrm>
          <a:prstGeom prst="rect">
            <a:avLst/>
          </a:prstGeom>
        </p:spPr>
      </p:pic>
    </p:spTree>
    <p:extLst>
      <p:ext uri="{BB962C8B-B14F-4D97-AF65-F5344CB8AC3E}">
        <p14:creationId xmlns:p14="http://schemas.microsoft.com/office/powerpoint/2010/main" xmlns="" val="669104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Door Knocking</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p:txBody>
          <a:bodyPr>
            <a:normAutofit lnSpcReduction="10000"/>
          </a:bodyPr>
          <a:lstStyle/>
          <a:p>
            <a:pPr>
              <a:buNone/>
            </a:pPr>
            <a:r>
              <a:rPr lang="en-AU" sz="2400" b="1" dirty="0" smtClean="0">
                <a:solidFill>
                  <a:srgbClr val="58595B"/>
                </a:solidFill>
                <a:latin typeface="HelveticaNeueLT Std" pitchFamily="34" charset="0"/>
              </a:rPr>
              <a:t>You have rights</a:t>
            </a:r>
          </a:p>
          <a:p>
            <a:pPr>
              <a:buNone/>
            </a:pPr>
            <a:endParaRPr lang="en-AU" sz="2000" dirty="0" smtClean="0">
              <a:solidFill>
                <a:srgbClr val="58595B"/>
              </a:solidFill>
              <a:latin typeface="HelveticaNeueLT Std" pitchFamily="34" charset="0"/>
            </a:endParaRPr>
          </a:p>
          <a:p>
            <a:pPr>
              <a:buNone/>
            </a:pPr>
            <a:r>
              <a:rPr lang="en-AU" sz="2000" dirty="0" smtClean="0">
                <a:solidFill>
                  <a:srgbClr val="58595B"/>
                </a:solidFill>
                <a:latin typeface="HelveticaNeueLT Std" pitchFamily="34" charset="0"/>
              </a:rPr>
              <a:t>You can ask them to leave and they must:</a:t>
            </a:r>
          </a:p>
          <a:p>
            <a:pPr>
              <a:buNone/>
            </a:pPr>
            <a:endParaRPr lang="en-AU" sz="20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Go immediately</a:t>
            </a:r>
          </a:p>
          <a:p>
            <a:pPr>
              <a:spcAft>
                <a:spcPts val="600"/>
              </a:spcAft>
              <a:buClr>
                <a:schemeClr val="accent6"/>
              </a:buClr>
            </a:pPr>
            <a:r>
              <a:rPr lang="en-AU" sz="2400" dirty="0" smtClean="0">
                <a:solidFill>
                  <a:srgbClr val="58595B"/>
                </a:solidFill>
                <a:latin typeface="HelveticaNeueLT Std" pitchFamily="34" charset="0"/>
              </a:rPr>
              <a:t>Not return for 30 days</a:t>
            </a:r>
          </a:p>
          <a:p>
            <a:endParaRPr lang="en-AU" sz="2000" dirty="0" smtClean="0">
              <a:solidFill>
                <a:srgbClr val="58595B"/>
              </a:solidFill>
              <a:latin typeface="HelveticaNeueLT Std" pitchFamily="34" charset="0"/>
            </a:endParaRPr>
          </a:p>
          <a:p>
            <a:pPr>
              <a:buNone/>
            </a:pPr>
            <a:r>
              <a:rPr lang="en-AU" sz="2000" dirty="0" smtClean="0">
                <a:solidFill>
                  <a:srgbClr val="58595B"/>
                </a:solidFill>
                <a:latin typeface="HelveticaNeueLT Std" pitchFamily="34" charset="0"/>
              </a:rPr>
              <a:t>You can change your mind if you buy something:</a:t>
            </a:r>
          </a:p>
          <a:p>
            <a:pPr>
              <a:buNone/>
            </a:pPr>
            <a:endParaRPr lang="en-AU" sz="20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You have a 10 day cooling off period</a:t>
            </a:r>
          </a:p>
          <a:p>
            <a:pPr>
              <a:spcAft>
                <a:spcPts val="600"/>
              </a:spcAft>
              <a:buClr>
                <a:schemeClr val="accent6"/>
              </a:buClr>
            </a:pPr>
            <a:r>
              <a:rPr lang="en-AU" sz="2400" dirty="0" smtClean="0">
                <a:solidFill>
                  <a:srgbClr val="58595B"/>
                </a:solidFill>
                <a:latin typeface="HelveticaNeueLT Std" pitchFamily="34" charset="0"/>
              </a:rPr>
              <a:t>You can shop around during this time</a:t>
            </a:r>
          </a:p>
          <a:p>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33</a:t>
            </a:fld>
            <a:endParaRPr lang="en-AU" dirty="0"/>
          </a:p>
        </p:txBody>
      </p:sp>
      <p:pic>
        <p:nvPicPr>
          <p:cNvPr id="5" name="Picture 4" descr="PNG LOGO.png"/>
          <p:cNvPicPr>
            <a:picLocks noChangeAspect="1"/>
          </p:cNvPicPr>
          <p:nvPr/>
        </p:nvPicPr>
        <p:blipFill>
          <a:blip r:embed="rId3" cstate="print"/>
          <a:stretch>
            <a:fillRect/>
          </a:stretch>
        </p:blipFill>
        <p:spPr>
          <a:xfrm>
            <a:off x="143762" y="6165125"/>
            <a:ext cx="2164482" cy="60841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Door Knocking</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p:txBody>
          <a:bodyPr>
            <a:normAutofit fontScale="92500" lnSpcReduction="20000"/>
          </a:bodyPr>
          <a:lstStyle/>
          <a:p>
            <a:pPr>
              <a:buNone/>
            </a:pPr>
            <a:r>
              <a:rPr lang="en-AU" sz="2600" dirty="0" smtClean="0">
                <a:solidFill>
                  <a:srgbClr val="58595B"/>
                </a:solidFill>
                <a:latin typeface="HelveticaNeueLT Std" pitchFamily="34" charset="0"/>
              </a:rPr>
              <a:t>Door to door sales people cannot visit:</a:t>
            </a:r>
          </a:p>
          <a:p>
            <a:endParaRPr lang="en-AU" sz="20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On Sundays</a:t>
            </a:r>
          </a:p>
          <a:p>
            <a:pPr>
              <a:spcAft>
                <a:spcPts val="600"/>
              </a:spcAft>
              <a:buClr>
                <a:schemeClr val="accent6"/>
              </a:buClr>
            </a:pPr>
            <a:endParaRPr lang="en-AU" sz="24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Public Holidays</a:t>
            </a:r>
          </a:p>
          <a:p>
            <a:pPr>
              <a:spcAft>
                <a:spcPts val="600"/>
              </a:spcAft>
              <a:buClr>
                <a:schemeClr val="accent6"/>
              </a:buClr>
            </a:pPr>
            <a:endParaRPr lang="en-AU" sz="24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Before 9am or after 6pm Monday- Friday</a:t>
            </a:r>
          </a:p>
          <a:p>
            <a:pPr>
              <a:spcAft>
                <a:spcPts val="600"/>
              </a:spcAft>
              <a:buClr>
                <a:schemeClr val="accent6"/>
              </a:buClr>
            </a:pPr>
            <a:endParaRPr lang="en-AU" sz="24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Before 9am or after 5pm on Saturday</a:t>
            </a:r>
          </a:p>
          <a:p>
            <a:pPr>
              <a:spcAft>
                <a:spcPts val="600"/>
              </a:spcAft>
              <a:buClr>
                <a:schemeClr val="accent6"/>
              </a:buClr>
            </a:pPr>
            <a:endParaRPr lang="en-AU" sz="24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If you display a </a:t>
            </a:r>
            <a:r>
              <a:rPr lang="en-AU" sz="2400" b="1" dirty="0" smtClean="0">
                <a:solidFill>
                  <a:schemeClr val="accent1">
                    <a:lumMod val="75000"/>
                  </a:schemeClr>
                </a:solidFill>
                <a:latin typeface="HelveticaNeueLT Std" pitchFamily="34" charset="0"/>
              </a:rPr>
              <a:t>Do Not Knock </a:t>
            </a:r>
            <a:r>
              <a:rPr lang="en-AU" sz="2400" dirty="0" smtClean="0">
                <a:solidFill>
                  <a:srgbClr val="58595B"/>
                </a:solidFill>
                <a:latin typeface="HelveticaNeueLT Std" pitchFamily="34" charset="0"/>
              </a:rPr>
              <a:t>sign</a:t>
            </a:r>
          </a:p>
          <a:p>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34</a:t>
            </a:fld>
            <a:endParaRPr lang="en-AU" dirty="0"/>
          </a:p>
        </p:txBody>
      </p:sp>
      <p:pic>
        <p:nvPicPr>
          <p:cNvPr id="6" name="Picture 5" descr="DNK-sticker.png"/>
          <p:cNvPicPr>
            <a:picLocks noChangeAspect="1"/>
          </p:cNvPicPr>
          <p:nvPr/>
        </p:nvPicPr>
        <p:blipFill>
          <a:blip r:embed="rId3" cstate="print"/>
          <a:stretch>
            <a:fillRect/>
          </a:stretch>
        </p:blipFill>
        <p:spPr>
          <a:xfrm>
            <a:off x="6099110" y="2157428"/>
            <a:ext cx="2272994" cy="3012401"/>
          </a:xfrm>
          <a:prstGeom prst="rect">
            <a:avLst/>
          </a:prstGeom>
        </p:spPr>
      </p:pic>
      <p:pic>
        <p:nvPicPr>
          <p:cNvPr id="7" name="Picture 6" descr="PNG LOGO.png"/>
          <p:cNvPicPr>
            <a:picLocks noChangeAspect="1"/>
          </p:cNvPicPr>
          <p:nvPr/>
        </p:nvPicPr>
        <p:blipFill>
          <a:blip r:embed="rId4" cstate="print"/>
          <a:stretch>
            <a:fillRect/>
          </a:stretch>
        </p:blipFill>
        <p:spPr>
          <a:xfrm>
            <a:off x="143762" y="6165125"/>
            <a:ext cx="2164482" cy="60841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Payment Difficulty</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1" y="1600200"/>
            <a:ext cx="4834890" cy="4525963"/>
          </a:xfrm>
        </p:spPr>
        <p:txBody>
          <a:bodyPr>
            <a:normAutofit/>
          </a:bodyPr>
          <a:lstStyle/>
          <a:p>
            <a:pPr marL="0" indent="0">
              <a:spcAft>
                <a:spcPts val="600"/>
              </a:spcAft>
              <a:buNone/>
            </a:pPr>
            <a:r>
              <a:rPr lang="en-AU" sz="2400" dirty="0" smtClean="0">
                <a:solidFill>
                  <a:srgbClr val="58595B"/>
                </a:solidFill>
                <a:latin typeface="HelveticaNeueLT Std" pitchFamily="34" charset="0"/>
              </a:rPr>
              <a:t>Ask for the Hardship Team:</a:t>
            </a:r>
          </a:p>
          <a:p>
            <a:pPr marL="0" indent="0">
              <a:spcAft>
                <a:spcPts val="600"/>
              </a:spcAft>
              <a:buNone/>
            </a:pPr>
            <a:endParaRPr lang="en-AU" sz="24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Affordable plans</a:t>
            </a:r>
          </a:p>
          <a:p>
            <a:pPr>
              <a:spcAft>
                <a:spcPts val="600"/>
              </a:spcAft>
              <a:buClr>
                <a:schemeClr val="accent6"/>
              </a:buClr>
            </a:pPr>
            <a:r>
              <a:rPr lang="en-AU" sz="2400" dirty="0" smtClean="0">
                <a:solidFill>
                  <a:srgbClr val="58595B"/>
                </a:solidFill>
                <a:latin typeface="HelveticaNeueLT Std" pitchFamily="34" charset="0"/>
              </a:rPr>
              <a:t>Referrals to free financial counsellors</a:t>
            </a:r>
          </a:p>
          <a:p>
            <a:pPr>
              <a:spcAft>
                <a:spcPts val="600"/>
              </a:spcAft>
              <a:buClr>
                <a:schemeClr val="accent6"/>
              </a:buClr>
            </a:pPr>
            <a:r>
              <a:rPr lang="en-AU" sz="2400" dirty="0" smtClean="0">
                <a:solidFill>
                  <a:srgbClr val="58595B"/>
                </a:solidFill>
                <a:latin typeface="HelveticaNeueLT Std" pitchFamily="34" charset="0"/>
              </a:rPr>
              <a:t>Energy saving advice</a:t>
            </a:r>
          </a:p>
          <a:p>
            <a:pPr>
              <a:spcAft>
                <a:spcPts val="600"/>
              </a:spcAft>
              <a:buClr>
                <a:schemeClr val="accent6"/>
              </a:buClr>
            </a:pPr>
            <a:r>
              <a:rPr lang="en-AU" sz="2400" dirty="0" smtClean="0">
                <a:solidFill>
                  <a:srgbClr val="58595B"/>
                </a:solidFill>
                <a:latin typeface="HelveticaNeueLT Std" pitchFamily="34" charset="0"/>
              </a:rPr>
              <a:t>Applying concessions and grants</a:t>
            </a:r>
          </a:p>
          <a:p>
            <a:endParaRPr lang="en-AU" sz="2000" dirty="0" smtClean="0">
              <a:solidFill>
                <a:srgbClr val="58595B"/>
              </a:solidFill>
              <a:latin typeface="HelveticaNeueLT Std" pitchFamily="34" charset="0"/>
            </a:endParaRPr>
          </a:p>
          <a:p>
            <a:pPr>
              <a:buNone/>
            </a:pPr>
            <a:endParaRPr lang="en-AU" sz="2000" dirty="0" smtClean="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35</a:t>
            </a:fld>
            <a:endParaRPr lang="en-AU" dirty="0"/>
          </a:p>
        </p:txBody>
      </p:sp>
      <p:sp>
        <p:nvSpPr>
          <p:cNvPr id="5" name="Rounded Rectangular Callout 4"/>
          <p:cNvSpPr/>
          <p:nvPr/>
        </p:nvSpPr>
        <p:spPr>
          <a:xfrm>
            <a:off x="5652135" y="1268731"/>
            <a:ext cx="2880360" cy="2160270"/>
          </a:xfrm>
          <a:prstGeom prst="wedgeRoundRect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035931" y="1949409"/>
            <a:ext cx="2160270" cy="1015663"/>
          </a:xfrm>
          <a:prstGeom prst="rect">
            <a:avLst/>
          </a:prstGeom>
          <a:noFill/>
        </p:spPr>
        <p:txBody>
          <a:bodyPr wrap="square" rtlCol="0">
            <a:spAutoFit/>
          </a:bodyPr>
          <a:lstStyle/>
          <a:p>
            <a:r>
              <a:rPr lang="en-AU" sz="2000" dirty="0" smtClean="0">
                <a:latin typeface="HelveticaNeueLT Std" pitchFamily="34" charset="0"/>
              </a:rPr>
              <a:t>Can I speak to your </a:t>
            </a:r>
            <a:r>
              <a:rPr lang="en-AU" sz="2000" b="1" dirty="0" smtClean="0">
                <a:solidFill>
                  <a:schemeClr val="accent6"/>
                </a:solidFill>
                <a:latin typeface="HelveticaNeueLT Std" pitchFamily="34" charset="0"/>
              </a:rPr>
              <a:t>hardship team</a:t>
            </a:r>
            <a:r>
              <a:rPr lang="en-AU" sz="2000" dirty="0" smtClean="0">
                <a:latin typeface="HelveticaNeueLT Std" pitchFamily="34" charset="0"/>
              </a:rPr>
              <a:t>?</a:t>
            </a:r>
            <a:endParaRPr lang="en-AU" sz="2000" dirty="0">
              <a:latin typeface="HelveticaNeueLT Std" pitchFamily="34" charset="0"/>
            </a:endParaRPr>
          </a:p>
        </p:txBody>
      </p:sp>
      <p:sp>
        <p:nvSpPr>
          <p:cNvPr id="7" name="Rounded Rectangular Callout 6"/>
          <p:cNvSpPr/>
          <p:nvPr/>
        </p:nvSpPr>
        <p:spPr>
          <a:xfrm>
            <a:off x="5652135" y="3789045"/>
            <a:ext cx="2880360" cy="2520315"/>
          </a:xfrm>
          <a:prstGeom prst="wedgeRoundRect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p:cNvSpPr txBox="1"/>
          <p:nvPr/>
        </p:nvSpPr>
        <p:spPr>
          <a:xfrm>
            <a:off x="6012179" y="4149091"/>
            <a:ext cx="2408489" cy="1938992"/>
          </a:xfrm>
          <a:prstGeom prst="rect">
            <a:avLst/>
          </a:prstGeom>
          <a:noFill/>
        </p:spPr>
        <p:txBody>
          <a:bodyPr wrap="square" rtlCol="0">
            <a:spAutoFit/>
          </a:bodyPr>
          <a:lstStyle/>
          <a:p>
            <a:r>
              <a:rPr lang="en-AU" sz="2000" dirty="0" smtClean="0">
                <a:latin typeface="HelveticaNeueLT Std" pitchFamily="34" charset="0"/>
              </a:rPr>
              <a:t>I’m in </a:t>
            </a:r>
            <a:r>
              <a:rPr lang="en-AU" sz="2000" b="1" dirty="0" smtClean="0">
                <a:solidFill>
                  <a:schemeClr val="accent6"/>
                </a:solidFill>
                <a:latin typeface="HelveticaNeueLT Std" pitchFamily="34" charset="0"/>
              </a:rPr>
              <a:t>financial hardship </a:t>
            </a:r>
            <a:r>
              <a:rPr lang="en-AU" sz="2000" dirty="0" smtClean="0">
                <a:latin typeface="HelveticaNeueLT Std" pitchFamily="34" charset="0"/>
              </a:rPr>
              <a:t>and can’t afford to pay my bill now. Can you suggest a more affordable amount?</a:t>
            </a:r>
            <a:endParaRPr lang="en-AU" sz="2000" dirty="0">
              <a:latin typeface="HelveticaNeueLT Std" pitchFamily="34" charset="0"/>
            </a:endParaRPr>
          </a:p>
        </p:txBody>
      </p:sp>
      <p:pic>
        <p:nvPicPr>
          <p:cNvPr id="9" name="Picture 8" descr="PNG LOGO.png"/>
          <p:cNvPicPr>
            <a:picLocks noChangeAspect="1"/>
          </p:cNvPicPr>
          <p:nvPr/>
        </p:nvPicPr>
        <p:blipFill>
          <a:blip r:embed="rId3" cstate="print"/>
          <a:stretch>
            <a:fillRect/>
          </a:stretch>
        </p:blipFill>
        <p:spPr>
          <a:xfrm>
            <a:off x="143762" y="6165125"/>
            <a:ext cx="2164482" cy="60841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Solving Problems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p:txBody>
          <a:bodyPr/>
          <a:lstStyle/>
          <a:p>
            <a:pPr>
              <a:buNone/>
            </a:pPr>
            <a:r>
              <a:rPr lang="en-AU" sz="2400" b="1" dirty="0" smtClean="0">
                <a:solidFill>
                  <a:srgbClr val="58595B"/>
                </a:solidFill>
                <a:latin typeface="HelveticaNeueLT Std" pitchFamily="34" charset="0"/>
              </a:rPr>
              <a:t>Step 1 – try to work it out with the company</a:t>
            </a:r>
          </a:p>
          <a:p>
            <a:pPr>
              <a:buNone/>
            </a:pPr>
            <a:endParaRPr lang="en-AU" sz="2400" b="1"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Call the company. Explain the issue and ask how it can be fixed</a:t>
            </a:r>
          </a:p>
          <a:p>
            <a:pPr>
              <a:spcAft>
                <a:spcPts val="600"/>
              </a:spcAft>
              <a:buClr>
                <a:schemeClr val="accent6"/>
              </a:buClr>
            </a:pPr>
            <a:endParaRPr lang="en-AU" sz="24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Write down information about the call</a:t>
            </a:r>
          </a:p>
          <a:p>
            <a:pPr>
              <a:spcAft>
                <a:spcPts val="600"/>
              </a:spcAft>
              <a:buClr>
                <a:schemeClr val="accent6"/>
              </a:buClr>
            </a:pPr>
            <a:endParaRPr lang="en-AU" sz="2400" dirty="0" smtClean="0">
              <a:solidFill>
                <a:srgbClr val="58595B"/>
              </a:solidFill>
              <a:latin typeface="HelveticaNeueLT Std" pitchFamily="34" charset="0"/>
            </a:endParaRPr>
          </a:p>
          <a:p>
            <a:pPr>
              <a:spcAft>
                <a:spcPts val="600"/>
              </a:spcAft>
              <a:buClr>
                <a:schemeClr val="accent6"/>
              </a:buClr>
            </a:pPr>
            <a:r>
              <a:rPr lang="en-AU" sz="2400" dirty="0" smtClean="0">
                <a:solidFill>
                  <a:srgbClr val="58595B"/>
                </a:solidFill>
                <a:latin typeface="HelveticaNeueLT Std" pitchFamily="34" charset="0"/>
              </a:rPr>
              <a:t>Remember - if you’re not comfortable you can ask a friend, relative or community worker to talk for you</a:t>
            </a:r>
          </a:p>
          <a:p>
            <a:pPr>
              <a:buNone/>
            </a:pPr>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36</a:t>
            </a:fld>
            <a:endParaRPr lang="en-AU" dirty="0"/>
          </a:p>
        </p:txBody>
      </p:sp>
      <p:pic>
        <p:nvPicPr>
          <p:cNvPr id="5" name="Picture 4" descr="PNG LOGO.png"/>
          <p:cNvPicPr>
            <a:picLocks noChangeAspect="1"/>
          </p:cNvPicPr>
          <p:nvPr/>
        </p:nvPicPr>
        <p:blipFill>
          <a:blip r:embed="rId3" cstate="print"/>
          <a:stretch>
            <a:fillRect/>
          </a:stretch>
        </p:blipFill>
        <p:spPr>
          <a:xfrm>
            <a:off x="143762" y="6165125"/>
            <a:ext cx="2164482" cy="60841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Solving Problems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0" y="1600201"/>
            <a:ext cx="8229600" cy="939800"/>
          </a:xfrm>
        </p:spPr>
        <p:txBody>
          <a:bodyPr/>
          <a:lstStyle/>
          <a:p>
            <a:pPr>
              <a:buNone/>
            </a:pPr>
            <a:r>
              <a:rPr lang="en-AU" sz="2400" b="1" dirty="0" smtClean="0">
                <a:solidFill>
                  <a:srgbClr val="58595B"/>
                </a:solidFill>
                <a:latin typeface="HelveticaNeueLT Std" pitchFamily="34" charset="0"/>
              </a:rPr>
              <a:t>Step 2 – call the Energy and Water Ombudsman </a:t>
            </a:r>
          </a:p>
          <a:p>
            <a:pPr>
              <a:buNone/>
            </a:pPr>
            <a:endParaRPr lang="en-AU" sz="2400" b="1" dirty="0" smtClean="0">
              <a:solidFill>
                <a:srgbClr val="58595B"/>
              </a:solidFill>
              <a:latin typeface="HelveticaNeueLT Std" pitchFamily="34" charset="0"/>
            </a:endParaRPr>
          </a:p>
          <a:p>
            <a:pPr>
              <a:buNone/>
            </a:pPr>
            <a:endParaRPr lang="en-AU" sz="2400" b="1" dirty="0" smtClean="0">
              <a:solidFill>
                <a:srgbClr val="58595B"/>
              </a:solidFill>
              <a:latin typeface="HelveticaNeueLT Std" pitchFamily="34" charset="0"/>
            </a:endParaRPr>
          </a:p>
          <a:p>
            <a:pPr>
              <a:buNone/>
            </a:pPr>
            <a:endParaRPr lang="en-AU" sz="2400" b="1" dirty="0" smtClean="0">
              <a:solidFill>
                <a:srgbClr val="58595B"/>
              </a:solidFill>
              <a:latin typeface="HelveticaNeueLT Std" pitchFamily="34" charset="0"/>
            </a:endParaRPr>
          </a:p>
          <a:p>
            <a:pPr>
              <a:buNone/>
            </a:pPr>
            <a:endParaRPr lang="en-AU" sz="2400" b="1" dirty="0" smtClean="0">
              <a:solidFill>
                <a:srgbClr val="58595B"/>
              </a:solidFill>
              <a:latin typeface="HelveticaNeueLT Std" pitchFamily="34" charset="0"/>
            </a:endParaRPr>
          </a:p>
          <a:p>
            <a:pPr>
              <a:buNone/>
            </a:pPr>
            <a:endParaRPr lang="en-AU" sz="2400" b="1" dirty="0" smtClean="0">
              <a:solidFill>
                <a:srgbClr val="58595B"/>
              </a:solidFill>
              <a:latin typeface="HelveticaNeueLT Std" pitchFamily="34" charset="0"/>
            </a:endParaRPr>
          </a:p>
          <a:p>
            <a:pPr>
              <a:buNone/>
            </a:pPr>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37</a:t>
            </a:fld>
            <a:endParaRPr lang="en-AU" dirty="0"/>
          </a:p>
        </p:txBody>
      </p:sp>
      <p:pic>
        <p:nvPicPr>
          <p:cNvPr id="89093" name="Picture 5"/>
          <p:cNvPicPr>
            <a:picLocks noChangeAspect="1" noChangeArrowheads="1"/>
          </p:cNvPicPr>
          <p:nvPr/>
        </p:nvPicPr>
        <p:blipFill>
          <a:blip r:embed="rId3" cstate="print"/>
          <a:srcRect l="60926" t="87556" r="18426" b="4148"/>
          <a:stretch>
            <a:fillRect/>
          </a:stretch>
        </p:blipFill>
        <p:spPr bwMode="auto">
          <a:xfrm>
            <a:off x="2139875" y="2921000"/>
            <a:ext cx="4399870" cy="1104900"/>
          </a:xfrm>
          <a:prstGeom prst="rect">
            <a:avLst/>
          </a:prstGeom>
          <a:noFill/>
          <a:ln w="9525">
            <a:noFill/>
            <a:miter lim="800000"/>
            <a:headEnd/>
            <a:tailEnd/>
          </a:ln>
        </p:spPr>
      </p:pic>
      <p:grpSp>
        <p:nvGrpSpPr>
          <p:cNvPr id="5" name="Group 7"/>
          <p:cNvGrpSpPr/>
          <p:nvPr/>
        </p:nvGrpSpPr>
        <p:grpSpPr>
          <a:xfrm>
            <a:off x="2466705" y="4905820"/>
            <a:ext cx="3993486" cy="720091"/>
            <a:chOff x="3012955" y="4905820"/>
            <a:chExt cx="3993486" cy="720091"/>
          </a:xfrm>
        </p:grpSpPr>
        <p:sp>
          <p:nvSpPr>
            <p:cNvPr id="10" name="Rectangle 9"/>
            <p:cNvSpPr/>
            <p:nvPr/>
          </p:nvSpPr>
          <p:spPr>
            <a:xfrm>
              <a:off x="3715824" y="4987836"/>
              <a:ext cx="3290617" cy="584775"/>
            </a:xfrm>
            <a:prstGeom prst="rect">
              <a:avLst/>
            </a:prstGeom>
          </p:spPr>
          <p:txBody>
            <a:bodyPr wrap="square">
              <a:spAutoFit/>
            </a:bodyPr>
            <a:lstStyle/>
            <a:p>
              <a:pPr marL="342900" indent="-342900">
                <a:spcBef>
                  <a:spcPct val="20000"/>
                </a:spcBef>
                <a:spcAft>
                  <a:spcPts val="600"/>
                </a:spcAft>
              </a:pPr>
              <a:r>
                <a:rPr lang="en-AU" sz="3200" dirty="0" smtClean="0">
                  <a:solidFill>
                    <a:srgbClr val="58595B"/>
                  </a:solidFill>
                  <a:latin typeface="HelveticaNeueLT Std" pitchFamily="34" charset="0"/>
                </a:rPr>
                <a:t> </a:t>
              </a:r>
              <a:r>
                <a:rPr lang="en-AU" sz="3200" b="1" dirty="0" smtClean="0">
                  <a:solidFill>
                    <a:schemeClr val="accent6"/>
                  </a:solidFill>
                  <a:latin typeface="HelveticaNeueLT Std" pitchFamily="34" charset="0"/>
                </a:rPr>
                <a:t>1800 500 509</a:t>
              </a:r>
              <a:endParaRPr lang="en-AU" sz="3200" dirty="0" smtClean="0">
                <a:solidFill>
                  <a:schemeClr val="accent6"/>
                </a:solidFill>
                <a:latin typeface="HelveticaNeueLT Std" pitchFamily="34" charset="0"/>
              </a:endParaRPr>
            </a:p>
          </p:txBody>
        </p:sp>
        <p:pic>
          <p:nvPicPr>
            <p:cNvPr id="11" name="Picture 10" descr="phone icon.jpg"/>
            <p:cNvPicPr>
              <a:picLocks noChangeAspect="1"/>
            </p:cNvPicPr>
            <p:nvPr/>
          </p:nvPicPr>
          <p:blipFill>
            <a:blip r:embed="rId4" cstate="print"/>
            <a:stretch>
              <a:fillRect/>
            </a:stretch>
          </p:blipFill>
          <p:spPr>
            <a:xfrm>
              <a:off x="3012955" y="4905820"/>
              <a:ext cx="720091" cy="720091"/>
            </a:xfrm>
            <a:prstGeom prst="rect">
              <a:avLst/>
            </a:prstGeom>
          </p:spPr>
        </p:pic>
      </p:grpSp>
      <p:pic>
        <p:nvPicPr>
          <p:cNvPr id="9" name="Picture 8" descr="PNG LOGO.png"/>
          <p:cNvPicPr>
            <a:picLocks noChangeAspect="1"/>
          </p:cNvPicPr>
          <p:nvPr/>
        </p:nvPicPr>
        <p:blipFill>
          <a:blip r:embed="rId5" cstate="print"/>
          <a:stretch>
            <a:fillRect/>
          </a:stretch>
        </p:blipFill>
        <p:spPr>
          <a:xfrm>
            <a:off x="143762" y="6165125"/>
            <a:ext cx="2164482" cy="60841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Saving Energy</a:t>
            </a:r>
            <a:endParaRPr lang="en-AU" sz="3600" b="1" dirty="0">
              <a:solidFill>
                <a:srgbClr val="ED8B00"/>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38</a:t>
            </a:fld>
            <a:endParaRPr lang="en-AU" dirty="0"/>
          </a:p>
        </p:txBody>
      </p:sp>
      <p:sp>
        <p:nvSpPr>
          <p:cNvPr id="8" name="Rectangle 7"/>
          <p:cNvSpPr/>
          <p:nvPr/>
        </p:nvSpPr>
        <p:spPr>
          <a:xfrm>
            <a:off x="490054" y="1275834"/>
            <a:ext cx="7244246" cy="461665"/>
          </a:xfrm>
          <a:prstGeom prst="rect">
            <a:avLst/>
          </a:prstGeom>
        </p:spPr>
        <p:txBody>
          <a:bodyPr wrap="square">
            <a:spAutoFit/>
          </a:bodyPr>
          <a:lstStyle/>
          <a:p>
            <a:pPr marL="342900" lvl="0" indent="-342900">
              <a:spcBef>
                <a:spcPct val="20000"/>
              </a:spcBef>
              <a:defRPr/>
            </a:pPr>
            <a:r>
              <a:rPr lang="en-AU" sz="2400" b="1" dirty="0" smtClean="0">
                <a:solidFill>
                  <a:srgbClr val="58595B"/>
                </a:solidFill>
                <a:latin typeface="HelveticaNeueLT Std" pitchFamily="34" charset="0"/>
              </a:rPr>
              <a:t>Energy cost in a typical Victorian household</a:t>
            </a:r>
          </a:p>
        </p:txBody>
      </p:sp>
      <p:pic>
        <p:nvPicPr>
          <p:cNvPr id="21506" name="Picture 2" descr="http://www.switchon.vic.gov.au/__data/assets/image/0011/157574/3.3_DATA_COSTS.jpg"/>
          <p:cNvPicPr>
            <a:picLocks noChangeAspect="1" noChangeArrowheads="1"/>
          </p:cNvPicPr>
          <p:nvPr/>
        </p:nvPicPr>
        <p:blipFill>
          <a:blip r:embed="rId3" cstate="print"/>
          <a:srcRect/>
          <a:stretch>
            <a:fillRect/>
          </a:stretch>
        </p:blipFill>
        <p:spPr bwMode="auto">
          <a:xfrm>
            <a:off x="954727" y="1855148"/>
            <a:ext cx="6619875" cy="4371975"/>
          </a:xfrm>
          <a:prstGeom prst="rect">
            <a:avLst/>
          </a:prstGeom>
          <a:noFill/>
        </p:spPr>
      </p:pic>
      <p:sp>
        <p:nvSpPr>
          <p:cNvPr id="6" name="TextBox 5"/>
          <p:cNvSpPr txBox="1"/>
          <p:nvPr/>
        </p:nvSpPr>
        <p:spPr>
          <a:xfrm>
            <a:off x="2988869" y="6223379"/>
            <a:ext cx="2756848" cy="369332"/>
          </a:xfrm>
          <a:prstGeom prst="rect">
            <a:avLst/>
          </a:prstGeom>
          <a:noFill/>
        </p:spPr>
        <p:txBody>
          <a:bodyPr wrap="square" rtlCol="0">
            <a:spAutoFit/>
          </a:bodyPr>
          <a:lstStyle/>
          <a:p>
            <a:r>
              <a:rPr lang="en-AU" dirty="0" smtClean="0">
                <a:hlinkClick r:id="rId4"/>
              </a:rPr>
              <a:t>www.switchon.vic.gov.au</a:t>
            </a:r>
            <a:r>
              <a:rPr lang="en-AU" dirty="0" smtClean="0"/>
              <a:t> </a:t>
            </a:r>
            <a:endParaRPr lang="en-A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A29635-FE59-4762-8364-AEC537C4FF32}" type="slidenum">
              <a:rPr lang="en-AU" smtClean="0"/>
              <a:pPr/>
              <a:t>39</a:t>
            </a:fld>
            <a:endParaRPr lang="en-AU" dirty="0"/>
          </a:p>
        </p:txBody>
      </p:sp>
      <p:sp>
        <p:nvSpPr>
          <p:cNvPr id="5" name="Content Placeholder 2"/>
          <p:cNvSpPr txBox="1">
            <a:spLocks/>
          </p:cNvSpPr>
          <p:nvPr/>
        </p:nvSpPr>
        <p:spPr>
          <a:xfrm>
            <a:off x="457200" y="1625600"/>
            <a:ext cx="8059003" cy="4711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AU" sz="2400" b="1" dirty="0" smtClean="0">
              <a:solidFill>
                <a:srgbClr val="58595B"/>
              </a:solidFill>
              <a:latin typeface="HelveticaNeueLT St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AU" sz="2400" b="1" dirty="0" smtClean="0">
              <a:solidFill>
                <a:srgbClr val="58595B"/>
              </a:solidFill>
              <a:latin typeface="HelveticaNeueLT Std"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1" i="0" u="none" strike="noStrike" kern="1200" cap="none" spc="0" normalizeH="0" baseline="0" noProof="0" dirty="0" smtClean="0">
                <a:ln>
                  <a:noFill/>
                </a:ln>
                <a:solidFill>
                  <a:schemeClr val="tx2">
                    <a:lumMod val="60000"/>
                    <a:lumOff val="40000"/>
                  </a:schemeClr>
                </a:solidFill>
                <a:effectLst/>
                <a:uLnTx/>
                <a:uFillTx/>
                <a:latin typeface="HelveticaNeueLT Std" pitchFamily="34" charset="0"/>
                <a:ea typeface="+mn-ea"/>
                <a:cs typeface="+mn-cs"/>
              </a:rPr>
              <a:t> </a:t>
            </a:r>
            <a:r>
              <a:rPr kumimoji="0" lang="en-AU" sz="5400" b="1" i="0" u="none" strike="noStrike" kern="1200" cap="none" spc="0" normalizeH="0" baseline="0" noProof="0" dirty="0" smtClean="0">
                <a:ln>
                  <a:noFill/>
                </a:ln>
                <a:solidFill>
                  <a:schemeClr val="tx2">
                    <a:lumMod val="60000"/>
                    <a:lumOff val="40000"/>
                  </a:schemeClr>
                </a:solidFill>
                <a:effectLst/>
                <a:uLnTx/>
                <a:uFillTx/>
                <a:latin typeface="HelveticaNeueLT Std" pitchFamily="34" charset="0"/>
                <a:ea typeface="+mn-ea"/>
                <a:cs typeface="+mn-cs"/>
              </a:rPr>
              <a:t>159 days below 18</a:t>
            </a:r>
            <a:r>
              <a:rPr kumimoji="0" lang="en-AU" sz="5400" b="1" i="0" u="none" strike="noStrike" kern="1200" cap="none" spc="0" normalizeH="0" baseline="30000" noProof="0" dirty="0" smtClean="0">
                <a:ln>
                  <a:noFill/>
                </a:ln>
                <a:solidFill>
                  <a:schemeClr val="tx2">
                    <a:lumMod val="60000"/>
                    <a:lumOff val="40000"/>
                  </a:schemeClr>
                </a:solidFill>
                <a:effectLst/>
                <a:uLnTx/>
                <a:uFillTx/>
                <a:latin typeface="HelveticaNeueLT Std" pitchFamily="34" charset="0"/>
                <a:ea typeface="+mn-ea"/>
                <a:cs typeface="+mn-cs"/>
              </a:rPr>
              <a:t>o</a:t>
            </a:r>
            <a:r>
              <a:rPr kumimoji="0" lang="en-AU" sz="5400" b="1" i="0" u="none" strike="noStrike" kern="1200" cap="none" spc="0" normalizeH="0" baseline="0" noProof="0" dirty="0" smtClean="0">
                <a:ln>
                  <a:noFill/>
                </a:ln>
                <a:solidFill>
                  <a:schemeClr val="tx2">
                    <a:lumMod val="60000"/>
                    <a:lumOff val="40000"/>
                  </a:schemeClr>
                </a:solidFill>
                <a:effectLst/>
                <a:uLnTx/>
                <a:uFillTx/>
                <a:latin typeface="HelveticaNeueLT Std" pitchFamily="34" charset="0"/>
                <a:ea typeface="+mn-ea"/>
                <a:cs typeface="+mn-cs"/>
              </a:rPr>
              <a:t>C</a:t>
            </a:r>
          </a:p>
          <a:p>
            <a:pPr marL="342900" lvl="0" indent="-342900" algn="ctr">
              <a:spcBef>
                <a:spcPct val="20000"/>
              </a:spcBef>
              <a:defRPr/>
            </a:pPr>
            <a:r>
              <a:rPr lang="en-AU" sz="2800" dirty="0" smtClean="0">
                <a:solidFill>
                  <a:schemeClr val="tx2">
                    <a:lumMod val="60000"/>
                    <a:lumOff val="40000"/>
                  </a:schemeClr>
                </a:solidFill>
                <a:latin typeface="HelveticaNeueLT Std" pitchFamily="34" charset="0"/>
              </a:rPr>
              <a:t>- Melbourne has more cold days than hot</a:t>
            </a:r>
            <a:endParaRPr kumimoji="0" lang="en-AU" sz="2800" i="0" u="none" strike="noStrike" kern="1200" cap="none" spc="0" normalizeH="0" baseline="0" noProof="0" dirty="0" smtClean="0">
              <a:ln>
                <a:noFill/>
              </a:ln>
              <a:solidFill>
                <a:schemeClr val="tx2">
                  <a:lumMod val="60000"/>
                  <a:lumOff val="40000"/>
                </a:schemeClr>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285750" indent="-285750">
              <a:spcBef>
                <a:spcPct val="20000"/>
              </a:spcBef>
            </a:pPr>
            <a:endParaRPr lang="en-AU" sz="2000" dirty="0" smtClean="0">
              <a:solidFill>
                <a:srgbClr val="58595B"/>
              </a:solidFill>
              <a:latin typeface="HelveticaNeueLT Std" pitchFamily="34" charset="0"/>
            </a:endParaRPr>
          </a:p>
        </p:txBody>
      </p:sp>
      <p:sp>
        <p:nvSpPr>
          <p:cNvPr id="6" name="Title 1"/>
          <p:cNvSpPr txBox="1">
            <a:spLocks/>
          </p:cNvSpPr>
          <p:nvPr/>
        </p:nvSpPr>
        <p:spPr>
          <a:xfrm>
            <a:off x="406400" y="414338"/>
            <a:ext cx="8229600" cy="1143000"/>
          </a:xfrm>
          <a:prstGeom prst="rect">
            <a:avLst/>
          </a:prstGeom>
        </p:spPr>
        <p:txBody>
          <a:bodyPr vert="horz" lIns="91440" tIns="45720" rIns="91440" bIns="45720" rtlCol="0" anchor="ctr">
            <a:normAutofit/>
          </a:bodyPr>
          <a:lstStyle/>
          <a:p>
            <a:pPr lvl="0">
              <a:spcBef>
                <a:spcPct val="0"/>
              </a:spcBef>
              <a:defRPr/>
            </a:pPr>
            <a:r>
              <a:rPr lang="en-AU" sz="3600" b="1" dirty="0" smtClean="0">
                <a:solidFill>
                  <a:srgbClr val="ED8B00"/>
                </a:solidFill>
                <a:latin typeface="HelveticaNeueLT Std" pitchFamily="34" charset="0"/>
              </a:rPr>
              <a:t>Saving Energy</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sp>
        <p:nvSpPr>
          <p:cNvPr id="19458" name="AutoShape 2" descr="data:image/jpeg;base64,/9j/4AAQSkZJRgABAQAAAQABAAD/2wCEAAkGBwgHBgkIBwgKCgkLDRYPDQwMDRsUFRAWIB0iIiAdHx8kKDQsJCYxJx8fLT0tMTU3Ojo6Iys/RD84QzQ5OjcBCgoKDQwNGg8PGjclHyU3Nzc3Nzc3Nzc3Nzc3Nzc3Nzc3Nzc3Nzc3Nzc3Nzc3Nzc3Nzc3Nzc3Nzc3Nzc3Nzc3N//AABEIAPIAUAMBIgACEQEDEQH/xAAcAAEAAgMBAQEAAAAAAAAAAAAABwgEBQYCAQP/xABDEAABAwIDAgoHBQcDBQAAAAABAAIDBAUGBxEhQRIxNjdRYXSBsbITInFzkaGzCDJSYoMUFSRCkqLBNJPwFiNDRIL/xAAUAQEAAAAAAAAAAAAAAAAAAAAA/8QAFBEBAAAAAAAAAAAAAAAAAAAAAP/aAAwDAQACEQMRAD8AnFERAREQEREBERAREQEREBF8c5rGlziAANSTxAKF8c52x0k0lDhKOOoc0lrq6bUs1/I3+b2nZ1FBNKKolwzCxfcH8KfENe3brpBKYR/Zov0tmZGMLa5phv8AVyAH7tS70wP9eqC26KJcvs5aW9VMVtxHHFQ1kh4MdQw6QyO6Dr90/L2KWuNAREQEPEiFBDOf2MpKOCLDNBI5klQwS1kjDofRnXRnfpqerZvUB67l1GZ9c+4Y+vcz3F3BqnRN6ms9UD5LW4RszsQ4kt9oa8sFVMGOeONreNx+AKDFt9quFzc5ttoKurc3a4U8LpNPboF4r7fW26UQ3CjqKWUjXgTxOY74EK5Nks9BY7dFQWqmjp6aIaNawcfWTvJ6Vj4nw5bcT2uS33WBsjHj1H6DhxO3OadxQU1HGrHZF4zmvlpls1ym9JXUDQY5HnV0kPENektOzXoIVe7tQy2u6VdBPtlppnROI3lp01XX5KV0lFmLbGsPq1PpIJOsFpI+YCC1KIiAiIgptjTlfe+3zecrc5Oc5Vk95J9J602NOV977fN5yt1k5zlWT3kn0noLXhfCvqFBTzMDlvfe3S+YrLyq5w7F2oeBWJmBy3vvbpfMVl5Vc4di7SPAoLcIiICIiCm2NOV977fN5yt1k5zlWT3kn0nrS405X3vt83nK3WTnOVZPeSfSegtehRfEFPcwOW997dL5isvKrnDsXaR4FYmYHLe+9ul8xWXlVzh2LtI8CgtwiIgIiIKbY05X3vt83nK3WTnOVZPeSfSetLjTlfe+3zecrdZOc5Vk95J9J6Cd84r1cLBguattNQaepM8cYlaASATt019izssbvW37BFtuVzkEtVK1wkeGhvC4Li3XQb9AtDn9zfSdri8Ss/JXm2tP6v1HIK65gct7726XzFZeVXOHYu0jwKxMwOW997dL5isvKrnDsXaR4FBbhERAREQU2xpyvvfb5vOVusnOcqye8k+k9aXGnK+99vm85W6yc5yrJ7yT6T0Ez5/c30na4vErPyV5trT+r9RywM/ub6TtcXiVn5K821p/V+o5BXXMDlvfe3S+YrLyq5w7F2keBWJmBy3vvbpfMVl5Vc4di7SPAoLcIiICIiCm2NOV977fN5yt1k5zlWT3kn0nrS405X3vt83nK3WTnOVZPeSfSegmfP7m+k7XF4lZ+SvNtaf1fqOWBn9zfSdri8Ss/JXm2tP6v1HIK65gct7726XzFZeVXOHYu0jwKxMwOW997dL5isvKrnDsXah4FBbhERAUSZr5rCxPlsuHJGvuQ9Wep2ObTn8IG9/yHt4t9m9jU4Tw/wCjongXSt1jp9OOMfzSd3EOshVbkc58jnvcXOcdXOJ1JPSg9TzSVEz5pnuklkcXPe46lxPGSV2GTnOVZPeSfSetLhTDNzxXdG2+0w8N+nCkkdsZE38TjuCsZgLLCz4QMdc9zq26Naf4qQaCPUaHgN3b9p1O0oMTP7m+k7XF4lZ+SvNtaf1fqOXOZ6Yis1XhGW10t0pJ68VMZMEMoe4aE666cSz8l8R2VuC7Zan3SkZcGekBpnyhr9S9xGgPHsKCCswAf+t77s/96XzFaagrKm31cNXRTPgqIXh8cjDoWkbwrK4/yntOKHzV9E/933V/rOlaNY5T+ZvSekfNV2xDh+5Ycuctuu9O6Cdm0b2vbuc07wf+bUFg8qs0IcUhtqvBjgvLW+o4aBtUBxlo3O6W9436SYqRUdTPR1MdTSSvhnicHxyMOjmkcRBVsMtMXsxhhqKsfwW1sJ9DVxtGmkgHGB0EbfiNyCvmbd/df8b18oeTT0rv2WAdDWHQnvdwj3rkqSnmq6mGnpmGSaV4ZGxvG5xOgC/Jzi4kuJJJ1JO9SDkVa2XLMCmkkBLaKF9Tpu1GjR83g9yCeMD4ZoMD4ZbTcKNsgZ6WtqjsD3abSTuaN3UoNzLzRrsTVUtDaJpqSzMPBDWEtfUfmf1dDfj1SV9oG9S23CMNvpnlj7jPwJCOMxtGrh3ng92qrag+nqQda+IglbK/NWrs1TFa8Q1D6m1vPBbPKS59N38Zb1bt3QpezGwfS40w8+EBgrom+koqjodpxa/hdxHuO5VMHGrPZG3yS8YGihqHF01vlNNwidpYACz5O07kFY5Y3wyOjlY5kjCWuY4aFpGwgjcpDyLvzrPjaGke8imubTTvbrs4fGw/HUf/AEsbO61MteYNaYgGx1jGVIaBpoXDR39zSe9cZbKx9vuNLWRffp5mStHSWkH/AAgxVK32cnNbjWtBOhdbX6df/cjUYVtNJR1U1LO0NlhkdG8dDmnQ/NdTlRfY8P45t1VO8Np5XGnmcdzX7Ae48E9yCR/tKwvNLYp9voxJKw+0hp/wVBCtpmlhh+K8I1FFTtBrIXCem13vbrs7wSO9VNkY+N7mSMLHtJDmuGhB6CEHlERB9CsF9m6F7cOXaY/cfWhg9oYCfMFAdFSVFbVw0tJE6aeZ4ZHGzaXOPEArc4Bw6zCuFaK1EtdNG3hzvHE6R212nVu9gQQl9ot7HY4pA37zbdGHf7khUWLqszr8zEeNbjXwP4dKHiGBw4ixg01HUTqe9anDFsN4xFbbcG8IVNSyNw109Unb8tUHa57YbfZ8XPuMTD+yXQelDhxNkGx48Hd6jccauFjnC9Li7D09rqiGPPrwTaa+ikGujvmQeolVNvtnrrFdKi3XOAw1MB0c08RG4g7wdxQWAybzBZf7dHZbrMBd6ZnBjc4/6mMcRH5hvHVr06ftmRlPR4pmfcrVKyhurh6/CB9FOfzabQfzDvCrbTzSU8rJoZJIpWODmSRu0c09IIUwYPzyq6SNtLiildWsbsFXTgCTT8zdgPtGiDjLlldjK3yOa6yTVDQdklM4SB3s02/EL9bRlRjK5ytb+6nUjHf+WreIw32ja75KdKDNnBdYwH97iB2m1s8T2EfLT4Lxcc3MF0bTpc3VTwNjKeFzie/QD5oPGXeWdtwc39rleK26luhqHN0bGDxhg3e3jWizmzDitVDNh6zza3KdnBqZGH/TMPGNfxn5A69C5PGOd1xuUUlJhyndbYXDQ1EhDpiN+m5vzPWFE0sjpZHPe4ue4kuc46lx6Sg86qXPs9YbdW32bEE7P4egaYoSR96Zw26exp/uCjzCmGrhii8w2y3M1e/bJIQeDEze53V4nQK2mGrFR4bslLare3SGnbpwj957t7j1k7UG1XI5gYDt2NKAR1H8PXRDSnq2N1czqcP5m9XwXXIgp5izB96wnVmC7Ubmxk6MqWauik9jv8HatAruVlJT1tO+nrIIp4HjR8UrA9rh0EHYVH98yYwnc3ulpoqi3SO4/wBlk9T+l2oHdogrHqU2lTlUfZ+aZHGnxK4M19VslDqQPaHjwXuk+z9C2QGsxHI9m9sNGGH4l58EEErrME4AveL5x+x0zoKIH162ZpEbRv0/Eeod+inqw5Q4RtDmyPonXCYfzVruG3+jY34hd1FGyKNscbWsY0aNa0aAD2INDgzCNswhbBRW2Il7ts1Q/wC/M7pPQOgcQXQoiAiIgIiICIiAiIgIiICIiAiIgIiICIiAiIgIiICIiAiIgIiICI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dirty="0"/>
          </a:p>
        </p:txBody>
      </p:sp>
      <p:sp>
        <p:nvSpPr>
          <p:cNvPr id="19461" name="AutoShape 5" descr="data:image/jpeg;base64,/9j/4AAQSkZJRgABAQAAAQABAAD/2wCEAAkGBwgHBhQIBwgWFhQXGB8bFxgYGCQbHxshHB8gICEfJyMfIConICAlICEfJjIiJSksLi4uHCQzODMsNyotLisBCgoKDg0OGxAQGy8mICYuLSwuLDAvLC8wMSwsLCwtLCwsMjQsLCwsNCwsLCwsLCwsLCwvLCwsLDQsLCwsLCwsLP/AABEIAOEA4QMBEQACEQEDEQH/xAAcAAEAAQUBAQAAAAAAAAAAAAAABQMEBgcIAgH/xABJEAABAgQBBQkMCQMDBQAAAAABAAIDBAURBhIhMTZBBxciUWFyc7LRCBMVNFZxdIGRk7GzFDJCVFWSocHwI1LTFpSiYmSj0uH/xAAYAQEBAQEBAAAAAAAAAAAAAAAAAgMBBP/EAC8RAQACAQIEAwcDBQAAAAAAAAABAhEDMRIhQVETYXEiMoGRodHwscHhBBQjQlL/2gAMAwEAAhEDEQA/ANGoCAgICAgICAgICAgICAgICAgICAgICAgICAgICAgICAgICAgICAgICAgICAgICAgICAgICAgICAgICAgICAgICAgICAgICAgICAgICAgICAgICAgICAgICAgICAgICAgICAgICAgICAgICAgICAgICAgICAgICAgICAgIM+3JcAwsa1GI+fjuZAggZQb9Z5dezQdgsDc+bjuA3FvMYK+5RPeu7UDeYwV9yie9d2oG8xgr7lE967tQN5jBX3KJ713agbzGCvuUT3ru1A3mMFfconvXdqBvMYK+5RPeu7UDeYwV9yie9d2oG8xgr7lE967tQN5jBX3KJ713aggcb7jVBg4bjTdBa+HGhMc8AvLg8NFy030XAzHjQc+oCAgICAgICAgICAgICAgICDe/c0+KTvOZ8HIN0TMeFKy7piYiBrGglxOgAZyUGO74WD/KKB+cIG+Fg/yigfnCBvhYP8ooH5wgb4WD/KKB+cIG+Fg/yigfnCBvhYP8ooH5wgb4WD/KKB+cIG+Fg/yigfnCCTo2IKRXQ40eow4uRbKyDe19CD7iTV2Z6CJ1Cg4uQEBAQEBAQEBAQEBAQEBAQEG9+5p8Unecz4OQbVxfqrNdBE6pQRWCaJSY2DJGLFpcEuMrBJJhtJJMNtyTbOUE14Aov4RA903sQPAFF/CIHum9iB4Aov4RA903sQPAFF/CIHum9iB4Aov4RA903sQPAFF/CIHum9iB4Aov4RA903sQQOGZaBKY5qMGVgNY3Jl+C1oaPqHYEE9iTV2Z6CJ1Cg4uQEBAQEBAQEBAQEEhQafL1Sptk5uosl2uv/UiXyQbZr20XOa+xBc4jwvV8NxgypytmuzsiN4UN442vGY+bSghkBAQEG9+5p8Unecz4OQbVxfqrNdBE6pQUsCakSHokH5bUE4gICAgICAgxWha/VLmy/UKCYxJq7M9BE6hQcXICAgIJKhUGqYgnRKUiTdEdtsMzRxuOho5SgrYmosKhTjZRlUhR3ZN4nejdrHbWZWhxHGEEOgICAgICDJMOYzqdDgGRfkx5V315eMMpjvNfO08rdvGgmHYboOLG99wVM95j/ako7s56J5+vnzZLrH9wwuoSM1TZx0nPy7ocRhs5rhYj+DPygoLdAQb37mnxSd5zPg5BtXF+qs10ETqlBSwJqRIeiQfltQTiAgICAgICDFaFr9UubL9QoJjEmrsz0ETqFBxcgIPcGFEjxmwYEMuc4gNaBcknMAANJJ2IM3gYOp+HoQncezhh3ALJSEQ6O/nbIbbbSb+baFjXccTc3JGk0SXbJyejvMLS7le88J5PKbIMTQEBAQEBAQEH0Eg3BQV52dmqhMGZnph0R5ABc8lxOSABnPEAB6kFugIN79zT4pO85nwcg2ri/VWa6CJ1SgpYE1IkPRIPy2oJxAQEBAQEBBitC1+qXNl+oUExiTV2Z6CJ1Cg4uQEFWVmI0pMtmZaKWvY4Oa4GxBBuCOUFB5jRosxGMaPELnONy5xuSTtJOkoPCAgICAgICAgICAgICDe/c0+KTvOZ8HINq4v1VmugidUoKWBNSJD0SD8tqCcQEBAQEBAQYrQtfqlzZfqFBMYk1dmegidQoOLkBAQEBAQEBAQEBAQEBAQEBBvfuafFJ3nM+DkG1cX6qzXQROqUFLAmpEh6JB+W1BOICAgICAgIMVoWv1S5sv1CgmMSauzPQROoUHFyAgICAgICAgICAgICAgICAg3v3NPik7zmfByDauL9VZroInVKClgTUiQ9Eg/LagnEBAQEBAQEGK0LX6pc2X6hQTGJNXZnoInUKDi5AQEBAQEBAQEBAQVJeXjTMTvcvBc53E0En2BBdeB6p+Gxvdu7EDwPVPw2N7t3YgtY8CNLRO9zEJzXcTgQfYUFNAQb37mnxSd5zPg5BtXF+qs10ETqlBQwO7IwJIutolIPymoNIwN23Ef+pO/RJdpgF9u8BvCyb6AdOX+l9iDoxAQEBAQEGK0LX6pc2X6hQTGJNXZnoInUKDi5AQe4MGLHiCFAhlzjoDRcn1BBd+B6p+Gxvdu7EDwPVPw2N7t3YgtpiWjyr8iZgOYeJwIP6oKSAgICAgvaRVqhRZz6ZSpp0OIARlN02OkIJ3fHxl5QxvaOxA3x8ZeUMb2jsQQVXqs/Wp0ztVmnRIhABc7TYaEFkgIN79zT4pO85nwcg2ri/VWa6CJ1SgpYE1HkPRIPy2oLOHufYVhV7w5DpDRHysu+U7Jyv7si+Tfbo059OdBlCAgICAgIMVoWv1S5sv1CgmMSauzPQROoUHFyAguqZUZykzzZ6nTBhxG3yXN0i4IP6EhBkG+PjLyhje0diBvj4y8oY3tHYgha1WqnXZkTNXnHRXgZIc7TbiQR6AgICAgICAgICAg3v3NPik7zmfByDauL9VZroInVKClgTUiQ9Eg/LagnEBAQEBAQEGK0LX6pc2X6hQTGJNXZnoInUKDi5AQEBAQEBAQEBAQEBAQEBAQb37mnxSd5zPg5BtXF+qs10ETqlBSwJqRIeiQfltQTiAgICAgICDFaFr9UubL9QoJjEmrsz0ETqFBxcgICAgICAgICAgICAgINvbkODKBi6gxWVODeIx+ZwJBAtyEZtGY8a808U6sxFscmU5m+Mpesbg0M3dSakRxB2f+e1V/mr2n6O+3Hm1DimgTOGqu6mzkRrnN2tvbSRt25lenqccZ+Cq24obg7mnxSd5zPg5aKbVxfqrNdBE6pQUsCakSHokH5bUE4gICAgICAgxWha/VLmy/UKCYxJq7M9BE6hQcXICAgICAgICAgICAgIPUNj4sQQ4bSSTYAC5JOzzoM2wRiKo7neJjDqUs5gIHfYbhYgOAINvMf15FlqUmcWrvH5hFqzvG7pSkYlpFXkROSc60tIvp0Lka9J3nE9pI1K9WK1nc3omLpt9Un4bmuceAbkEt2G19puRfYstOl5zas4iZzHJFazOZicKuE8Iy+58yL4Pmw9sUglsR2fg3tbJbc6eIqr3vpxzmPrH3dm1q74TlfjxpnBs1Ejy5YTAiZib/AGT7Frp2taubRhdZmYzMKmBNSJD0SD8tq0UnEBAQEBAQEGK0LX6pc2X6hQTGJNXZnoInUKDi5AQVpSWjzs0yVlIRc97g1rRpJJsB6ygTcrMSUy6WnILmPabOa4WI9RQUUBAQEBAQEBBk+HcEz9XlfCM7FbKyg+tMRuC3zNGl55G+1BKPxVR8LsMtgiSyotrOnYzQYhO0w2EWhjlznPn0ZwwqbmpidmDMzkw6I92dznuLnHzk5yg9Sk9NyTsqTmnsP/S4t+Cm1K23hyYid2Sy26TiuWg96ZVXEcv/AMssv7enTMfGUeHDbG4JWJ+vCbmatMGI9pYGkgcEEOvbNmV10qV5xCopWNmx8X6qzXQROqVopSwJqRIeiQfltQTiAgICCziVSShRTDiRrEGxzG1/PayynXpE4mUTqVicPTKlIvNmzjPNlBI1tOf9o+bvHXuuWua5uU03C1icqYtQtfqlzZfqFBMYk1dmegidQoOLkFeSk5mfmRLSUBz3nQ1ouf5yrlrRWMy5MxHOWyMLbjmI5+I2Zm4v0cAgg/aHmsRY8ousvFtb3K/GeX8o45naGVbpMCjUKSlabi+E+bygW/SgQ2Yh20HKt/UA4nadOc6VLX45rbtkrM5xLWtZwLHhSJquG5xs7K7Xwhw4fI+Hnc3z6PMtmjEEBAQEBAQSFBqUKk1Rs9GkIccNvaHFuWk2zEgHPY57HMgrYhxJV8RzPf6vOF9szW6GtHE1ozD2IIlAQEBBvfuafFJ3nM+DkG1cX6qzXQROqUFLAmpEh6JB+W1BOICCwqszMyuS+CG5H2yQTk8RzbOPiWGte1MTG3Vne0xssBUpyPHEvIxoT3bSAbNHGTf9Fj417Tw0mJ/ZHHaZxXCWlYEORlcgv5XOO0nST516aVilcNYiKwsZmLDn7y8hDa6+Z0S3Bbx2O13EB61le0ans0j49I/lEzFuVfmqTkN0nKQpaSi5Ay2tuADmz8Y9a7evBWtaTjnEO2jhiIhaS1FmpKqxqlAmWufGDA/LFhwBYWtozHiVY1Y2mJ+Bi8dXytTUd9Gm5aahNDhLvddrrggtcNoC7S9ptw2h2tpziXHS1WzjcYaXboMCw4/gsdbaPWEX6esOq1stzFu44gZWcXGWl3XZBGTflOn+cp4ljpe1M377ekM6c5mzCKNWalQ50TlInHQnja06eQjQRyEELZoucTV3/UE42ciSEKFEybRDCGSIjv7yNAJ5EEOgICAgICAgICD61pc7JaLk6EHuNAjQHZMeE5p4nAj4rkTE7OROW8+5p8Unecz4OXXW1cX6qzXQROqUFLAmpEh6JB+W1BOICAgto9Pk5jPGlWnzgLO2lS28QmaVneFNtIp7XZQk2X811Mf0+lvww54dey8a0NbktFgtojC0XW4rmPhiG25aXRLcxp/cheb+otiYx0zPyhlqTt80YDFM+W/T84h5YcHE3Ns+a9gAdltHKvPz48cXTOfzl9NmfPi36PVTjGZpk1GcLEylrcr2PNvOt9O+bcU8uUfXm0rbM5ntDmymbneKajYwqU5rf7nkNA/f9Fp49OnP0V4leja+5FufxcNz7qxVo7bhtm20cuc6dmfkWUaniTFp5Vjv1lEW4pz0hcbqO6pJ02UfS6FGD4zgQ5w0Mv8AvyfsrmZ1eUe71nv6fdWePlGzniJEfFiGJEdck3J4yVvEY5NHldBAQEBAQEBAQEBB6Y5zHh7DYjOCg6U3Ma3Q8X0RsGel4f0hoAeDmJPH68/8BXippadbcFo9J7/zDCKVieGY9GaSeGKZTnOfSoXeS/6xh8HKtovx25Vv4EdJmPjK/D7TKOrtShvwrMScw/8Ar95ewtsSS7JIzWGe+zzqdPXrFcXnE9XK6kYxaea3wlW4ELCUnToQd9IbLwYeQ6G9tnBjWm5LQMx5di7fXrj2ZiZ6O21IxynmkgYbwXNdMxLHhRGOIF+QAi48wKw5T/1PnE/z+jPl5yqzMZ8rT/p0CqEt2ZbQb7LbD7dCu1prTjrfl5/kKmZivFEraLiuSpkHv1ZnoIZbO9jsoNPEQL6b6V3S182itpjn2drqZnE4Wu+bgvygh+x3/qvU1fW7pGEox73KVqG95+q0XFzxXIsFGpfgrNk2nEZe4Ndhzk6yXZWoZy81oQF2nYOFe42XXj8a02iJtv2j7seOZmIykJmVkocwGxxFjRCNFyTblsQALrS1NOLYnMyqa1ieeZlHzYp8qPpTWObDaf60Nxyc32XG5+rflssbRpx7UROOsfp9fgzmKxzj4wsZ7E2G/wDT8w52IZN0VzHvAEeGbOyTkAcLORYAWXqppRNZ4435z+eTaKZj2urQL90fFMVuTFqRcOUArk/01J3z85J0qzujali7EFTZkTlWiEcQOSP+Nr+tXGhSOn7uxp1johSSTclarfEBAQEBAQEBAQEBAQbkwxui4CpuHoElUsOPfFZDa17xAhOynAZzcxAT5yEEtC3WNzuCSYGG4zCRa7YMJp9oighTekXjEuTWJjEqrd3ChQM0uybI2CJChn/kIwPtusuDUr7tvn90cNo2laTO7XRY0yJllOjNeMxdkNNxxEGJYrK+lq2txRiJ+P2Ral5nPJsHC9RfiuTFVZLmHDyT3sOaGklwtlZnOzW0Z9qVra95zjly5d/4IibTPl+rx3tstLua2fMJ4t/T0WIsL6eENosvNiK1n2sT28/38mWMRvjyRmLsVUrDEtCOIZR72RHvcYTGtceEDa4c4C2k+chejTiZtET52x67fdrWMzET6rV+JsMhvDwFM2P/AG8Ej5q2/uNLuvxKd1MYnwoTYYBmP9tB/wAqf3Ol/wBQeLTui5vdI3PJOYMvNYRitc3SDLwc3/kW1bRaMwuJiecKG+jufWtI4eiwohzNeIEJuSdhuIlwOOyjVrxUmHLxmsw2FHmph7zMy0ZoEZosXGwPBAIvsLSDm/6l4bXtmbROOLv6frDzzac5jqryNNl5iK+DBiF8LvZY5x0XNsw2GxBPrV6elW0zFZzGMZ+3oqlImcRswzEOKcHYTmhT67hRxiW+syBCLXW0kEvB5dG1erRvNoxO8cp/PNrS2YxO6K30tzbyVif7eD/kWqzfS3NvJWJ/t4P+RBqnHlWpdbxLEn6HKGFBcG5LC1rCLCxzNJGnlQY8gICAgICAgICAgICAgICCawzNUOUnBFrknEiAG4DXDJ9bbXPt9Sx1a6kxikovFpjk6LwxunYSnoDZWXmhCIAAa4W+Iz+q6it/DjFqzEfNMW4YxMMvi1inQ5IzpmmFgF7ghaTrafDxZV4lcZc7T9Rjbo+6dCZL3MJruDxZLTcn1mw9iymLVpMz71vyI+COcVmZ3lv2FUOEZWUiw2Nhttd4JuG5r5iABm2nOprq/wCtZiIjv5EX6R0VfCbjKvDy0nILmvYeC4DN6iDbMq8b2Zz2mYmNpPE5S47qU0Z2oRJo/beXe03XopXhrENaxiMLZU66C3E8dS05SxQqpGAiMHBLvtDZp/l8+1ebMaVpifdn6T2Ze5OJ2lnlbx1hyhwz9MqLBbYM/stp8wuq8eu1efp+Yd8SOnNqHdC3TcOYjgfRhRzFA0OJyP10j2KJpqXtFvd+s/ZM1tac7NRRnMfFLocPJF8wve3rXpjZs8LoICAgICAgICAgICAgICAgICAguhUZ4SxlhORMg6WZZyT6r2U8Fc5xzc4YznDoHcLwY6kU01mfh2ixPqgj6rf5f28iyr/kvxdI2/ef2RHtWz0hncSlshTGVFku+tBJbYjaSbFpIBsSbFZToRFudcx+bonTxPOMrKekokjQo8zEBbaG/Jbe54RuTmzDQBYcSjwZrSZn8yngmKzlyMve9Ig9Q4j4Tw+E8gjQQbFcmM7g97ojsp7iTxldHlAQEBAQEBAQEBAQEBAQEBAQEBAQEF/RJyWkKkyanJXvjWm+Te1zsUalZtXEThNomYxDclP3epaEwQ5iiuAAtwCD8SFnEatYxGPrH3TEXjsySmbteF5uwmO+Qyf7h++j9V3xLxvX5fkO8Vo3hOVHFNEr2HY8Ol1Bj3GG6zQc+hZa2tWaTG0+aL3ia4cmL1thAQEBAQEBAQEBAQEBAQEBAQEBAQEBAQEBAQEH0EtNwUHxAQEBAQEBAQEBAQEBAQEBAQEBAQEBAQEBAQEBAQEBAQEBAQEBAQEBAQEB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dirty="0"/>
          </a:p>
        </p:txBody>
      </p:sp>
      <p:pic>
        <p:nvPicPr>
          <p:cNvPr id="7" name="Picture 6" descr="PNG LOGO.png"/>
          <p:cNvPicPr>
            <a:picLocks noChangeAspect="1"/>
          </p:cNvPicPr>
          <p:nvPr/>
        </p:nvPicPr>
        <p:blipFill>
          <a:blip r:embed="rId3"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Victorian Energy System</a:t>
            </a:r>
            <a:r>
              <a:rPr lang="en-AU" sz="3600" dirty="0" smtClean="0"/>
              <a:t> </a:t>
            </a:r>
            <a:endParaRPr lang="en-AU" sz="2400" b="1" dirty="0">
              <a:solidFill>
                <a:srgbClr val="58595B"/>
              </a:solidFill>
              <a:latin typeface="HelveticaNeueLT Std" pitchFamily="34" charset="0"/>
              <a:ea typeface="+mn-ea"/>
              <a:cs typeface="+mn-cs"/>
            </a:endParaRPr>
          </a:p>
        </p:txBody>
      </p:sp>
      <p:sp>
        <p:nvSpPr>
          <p:cNvPr id="3" name="Content Placeholder 2"/>
          <p:cNvSpPr>
            <a:spLocks noGrp="1"/>
          </p:cNvSpPr>
          <p:nvPr>
            <p:ph idx="1"/>
          </p:nvPr>
        </p:nvSpPr>
        <p:spPr>
          <a:xfrm>
            <a:off x="457199" y="1600200"/>
            <a:ext cx="6081823" cy="4525963"/>
          </a:xfrm>
        </p:spPr>
        <p:txBody>
          <a:bodyPr>
            <a:normAutofit/>
          </a:bodyPr>
          <a:lstStyle/>
          <a:p>
            <a:pPr>
              <a:buNone/>
            </a:pPr>
            <a:r>
              <a:rPr lang="en-AU" sz="3000" b="1" dirty="0" smtClean="0">
                <a:solidFill>
                  <a:srgbClr val="58595B"/>
                </a:solidFill>
                <a:latin typeface="HelveticaNeueLT Std" pitchFamily="34" charset="0"/>
              </a:rPr>
              <a:t>Distributors</a:t>
            </a:r>
            <a:endParaRPr lang="en-AU" sz="2400" b="1" dirty="0" smtClean="0">
              <a:solidFill>
                <a:srgbClr val="58595B"/>
              </a:solidFill>
              <a:latin typeface="HelveticaNeueLT Std" pitchFamily="34" charset="0"/>
            </a:endParaRPr>
          </a:p>
          <a:p>
            <a:pPr>
              <a:spcAft>
                <a:spcPts val="600"/>
              </a:spcAft>
              <a:buNone/>
            </a:pPr>
            <a:r>
              <a:rPr lang="en-AU" sz="2400" dirty="0" smtClean="0">
                <a:solidFill>
                  <a:srgbClr val="58595B"/>
                </a:solidFill>
                <a:latin typeface="HelveticaNeueLT Std" pitchFamily="34" charset="0"/>
              </a:rPr>
              <a:t>Talk them about:</a:t>
            </a:r>
          </a:p>
          <a:p>
            <a:pPr>
              <a:spcAft>
                <a:spcPts val="600"/>
              </a:spcAft>
              <a:buNone/>
            </a:pPr>
            <a:endParaRPr lang="en-AU" sz="2400" dirty="0" smtClean="0">
              <a:solidFill>
                <a:srgbClr val="58595B"/>
              </a:solidFill>
              <a:latin typeface="HelveticaNeueLT Std" pitchFamily="34" charset="0"/>
            </a:endParaRPr>
          </a:p>
          <a:p>
            <a:pPr>
              <a:spcAft>
                <a:spcPts val="600"/>
              </a:spcAft>
              <a:buClr>
                <a:schemeClr val="accent6"/>
              </a:buClr>
              <a:defRPr/>
            </a:pPr>
            <a:r>
              <a:rPr lang="en-AU" sz="2400" dirty="0" smtClean="0">
                <a:solidFill>
                  <a:srgbClr val="58595B"/>
                </a:solidFill>
                <a:latin typeface="HelveticaNeueLT Std" pitchFamily="34" charset="0"/>
              </a:rPr>
              <a:t>Power interruptions</a:t>
            </a:r>
          </a:p>
          <a:p>
            <a:pPr>
              <a:spcAft>
                <a:spcPts val="600"/>
              </a:spcAft>
              <a:buClr>
                <a:schemeClr val="accent6"/>
              </a:buClr>
            </a:pPr>
            <a:r>
              <a:rPr lang="en-AU" sz="2400" dirty="0" smtClean="0">
                <a:solidFill>
                  <a:srgbClr val="58595B"/>
                </a:solidFill>
                <a:latin typeface="HelveticaNeueLT Std" pitchFamily="34" charset="0"/>
              </a:rPr>
              <a:t>Emergencies</a:t>
            </a:r>
          </a:p>
          <a:p>
            <a:pPr>
              <a:spcAft>
                <a:spcPts val="600"/>
              </a:spcAft>
              <a:buClr>
                <a:schemeClr val="accent6"/>
              </a:buClr>
            </a:pPr>
            <a:r>
              <a:rPr lang="en-AU" sz="2400" dirty="0" smtClean="0">
                <a:solidFill>
                  <a:srgbClr val="58595B"/>
                </a:solidFill>
                <a:latin typeface="HelveticaNeueLT Std" pitchFamily="34" charset="0"/>
              </a:rPr>
              <a:t>Meter issues</a:t>
            </a:r>
          </a:p>
          <a:p>
            <a:pPr>
              <a:spcAft>
                <a:spcPts val="600"/>
              </a:spcAft>
              <a:buClr>
                <a:schemeClr val="accent6"/>
              </a:buClr>
            </a:pPr>
            <a:r>
              <a:rPr lang="en-AU" sz="2400" dirty="0" smtClean="0">
                <a:solidFill>
                  <a:srgbClr val="58595B"/>
                </a:solidFill>
                <a:latin typeface="HelveticaNeueLT Std" pitchFamily="34" charset="0"/>
              </a:rPr>
              <a:t>Special electricity supply needs</a:t>
            </a:r>
          </a:p>
          <a:p>
            <a:pPr>
              <a:spcAft>
                <a:spcPts val="600"/>
              </a:spcAft>
              <a:buNone/>
            </a:pPr>
            <a:r>
              <a:rPr lang="en-AU" sz="2400" dirty="0" smtClean="0">
                <a:solidFill>
                  <a:srgbClr val="58595B"/>
                </a:solidFill>
                <a:latin typeface="HelveticaNeueLT Std" pitchFamily="34" charset="0"/>
              </a:rPr>
              <a:t>       (like a life support machine)</a:t>
            </a:r>
          </a:p>
          <a:p>
            <a:pPr>
              <a:buNone/>
            </a:pPr>
            <a:endParaRPr lang="en-AU" sz="2400" b="1" dirty="0" smtClean="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4</a:t>
            </a:fld>
            <a:endParaRPr lang="en-AU" dirty="0"/>
          </a:p>
        </p:txBody>
      </p:sp>
      <p:pic>
        <p:nvPicPr>
          <p:cNvPr id="5" name="Picture 4" descr="Poles and wires.jpg"/>
          <p:cNvPicPr>
            <a:picLocks noChangeAspect="1"/>
          </p:cNvPicPr>
          <p:nvPr/>
        </p:nvPicPr>
        <p:blipFill>
          <a:blip r:embed="rId3" cstate="print"/>
          <a:stretch>
            <a:fillRect/>
          </a:stretch>
        </p:blipFill>
        <p:spPr>
          <a:xfrm>
            <a:off x="5464175" y="1663065"/>
            <a:ext cx="3360420" cy="2520315"/>
          </a:xfrm>
          <a:prstGeom prst="rect">
            <a:avLst/>
          </a:prstGeom>
        </p:spPr>
      </p:pic>
      <p:pic>
        <p:nvPicPr>
          <p:cNvPr id="6" name="Picture 5"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A29635-FE59-4762-8364-AEC537C4FF32}" type="slidenum">
              <a:rPr lang="en-AU" smtClean="0"/>
              <a:pPr/>
              <a:t>40</a:t>
            </a:fld>
            <a:endParaRPr lang="en-AU" dirty="0"/>
          </a:p>
        </p:txBody>
      </p:sp>
      <p:sp>
        <p:nvSpPr>
          <p:cNvPr id="5" name="Content Placeholder 2"/>
          <p:cNvSpPr txBox="1">
            <a:spLocks/>
          </p:cNvSpPr>
          <p:nvPr/>
        </p:nvSpPr>
        <p:spPr>
          <a:xfrm>
            <a:off x="457200" y="1625600"/>
            <a:ext cx="6413500" cy="4711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400" b="1" i="0" u="none" strike="noStrike" kern="1200" cap="none" spc="0" normalizeH="0" baseline="0" noProof="0" dirty="0" smtClean="0">
                <a:ln>
                  <a:noFill/>
                </a:ln>
                <a:solidFill>
                  <a:srgbClr val="58595B"/>
                </a:solidFill>
                <a:effectLst/>
                <a:uLnTx/>
                <a:uFillTx/>
                <a:latin typeface="HelveticaNeueLT Std" pitchFamily="34" charset="0"/>
                <a:ea typeface="+mn-ea"/>
                <a:cs typeface="+mn-cs"/>
              </a:rPr>
              <a:t>Top tips - Heating</a:t>
            </a:r>
            <a:endParaRPr kumimoji="0" lang="en-AU" sz="2400" b="1" i="0" u="none" strike="noStrike" kern="1200" cap="none" spc="0" normalizeH="0" baseline="0" noProof="0" dirty="0" smtClean="0">
              <a:ln>
                <a:noFill/>
              </a:ln>
              <a:solidFill>
                <a:srgbClr val="0070C0"/>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285750" indent="-285750">
              <a:spcBef>
                <a:spcPct val="20000"/>
              </a:spcBef>
              <a:buClr>
                <a:schemeClr val="accent6"/>
              </a:buClr>
              <a:buFont typeface="Arial" pitchFamily="34" charset="0"/>
              <a:buChar char="•"/>
            </a:pPr>
            <a:r>
              <a:rPr lang="en-AU" sz="2000" noProof="0" dirty="0" smtClean="0">
                <a:solidFill>
                  <a:srgbClr val="58595B"/>
                </a:solidFill>
                <a:latin typeface="HelveticaNeueLT Std" pitchFamily="34" charset="0"/>
              </a:rPr>
              <a:t>Don’t pay for heating you don’t need - heat your rooms to </a:t>
            </a:r>
            <a:r>
              <a:rPr lang="en-AU" sz="2000" b="1" noProof="0" dirty="0" smtClean="0">
                <a:solidFill>
                  <a:schemeClr val="tx2"/>
                </a:solidFill>
                <a:latin typeface="HelveticaNeueLT Std" pitchFamily="34" charset="0"/>
              </a:rPr>
              <a:t>around 20</a:t>
            </a:r>
            <a:r>
              <a:rPr lang="en-AU" sz="2000" b="1" baseline="30000" noProof="0" dirty="0" smtClean="0">
                <a:solidFill>
                  <a:schemeClr val="tx2"/>
                </a:solidFill>
                <a:latin typeface="HelveticaNeueLT Std" pitchFamily="34" charset="0"/>
              </a:rPr>
              <a:t>o</a:t>
            </a:r>
            <a:r>
              <a:rPr lang="en-AU" sz="2000" b="1" noProof="0" dirty="0" smtClean="0">
                <a:solidFill>
                  <a:schemeClr val="tx2"/>
                </a:solidFill>
                <a:latin typeface="HelveticaNeueLT Std" pitchFamily="34" charset="0"/>
              </a:rPr>
              <a:t>C</a:t>
            </a:r>
            <a:endParaRPr lang="en-AU" sz="2000" noProof="0" dirty="0" smtClean="0">
              <a:solidFill>
                <a:schemeClr val="tx2"/>
              </a:solidFill>
              <a:latin typeface="HelveticaNeueLT Std" pitchFamily="34" charset="0"/>
            </a:endParaRPr>
          </a:p>
          <a:p>
            <a:pPr marL="285750" indent="-285750">
              <a:spcBef>
                <a:spcPct val="20000"/>
              </a:spcBef>
              <a:buClr>
                <a:schemeClr val="accent6"/>
              </a:buClr>
              <a:buFont typeface="Arial" pitchFamily="34" charset="0"/>
              <a:buChar char="•"/>
            </a:pPr>
            <a:endParaRPr kumimoji="0" lang="en-AU" sz="2000" b="0" i="0" u="none" strike="noStrike" kern="1200" cap="none" spc="0" normalizeH="0" dirty="0" smtClean="0">
              <a:ln>
                <a:noFill/>
              </a:ln>
              <a:solidFill>
                <a:srgbClr val="58595B"/>
              </a:solidFill>
              <a:effectLst/>
              <a:uLnTx/>
              <a:uFillTx/>
              <a:latin typeface="HelveticaNeueLT Std" pitchFamily="34" charset="0"/>
              <a:ea typeface="+mn-ea"/>
              <a:cs typeface="+mn-cs"/>
            </a:endParaRPr>
          </a:p>
          <a:p>
            <a:pPr marL="285750" indent="-285750">
              <a:spcBef>
                <a:spcPct val="20000"/>
              </a:spcBef>
              <a:buClr>
                <a:schemeClr val="accent6"/>
              </a:buClr>
              <a:buFont typeface="Arial" pitchFamily="34" charset="0"/>
              <a:buChar char="•"/>
            </a:pPr>
            <a:r>
              <a:rPr lang="en-AU" sz="2000" dirty="0" smtClean="0">
                <a:solidFill>
                  <a:srgbClr val="58595B"/>
                </a:solidFill>
                <a:latin typeface="HelveticaNeueLT Std" pitchFamily="34" charset="0"/>
              </a:rPr>
              <a:t>Keep the heat you pay for inside the home – </a:t>
            </a:r>
            <a:r>
              <a:rPr lang="en-AU" sz="2000" b="1" dirty="0" smtClean="0">
                <a:solidFill>
                  <a:schemeClr val="tx2"/>
                </a:solidFill>
                <a:latin typeface="HelveticaNeueLT Std" pitchFamily="34" charset="0"/>
              </a:rPr>
              <a:t>seal draughts </a:t>
            </a:r>
            <a:r>
              <a:rPr lang="en-AU" sz="2000" dirty="0" smtClean="0">
                <a:solidFill>
                  <a:srgbClr val="58595B"/>
                </a:solidFill>
                <a:latin typeface="HelveticaNeueLT Std" pitchFamily="34" charset="0"/>
              </a:rPr>
              <a:t>and </a:t>
            </a:r>
            <a:r>
              <a:rPr lang="en-AU" sz="2000" b="1" dirty="0" smtClean="0">
                <a:solidFill>
                  <a:schemeClr val="tx2"/>
                </a:solidFill>
                <a:latin typeface="HelveticaNeueLT Std" pitchFamily="34" charset="0"/>
              </a:rPr>
              <a:t>cover windows</a:t>
            </a:r>
            <a:endParaRPr kumimoji="0" lang="en-AU" sz="2000" b="1" i="0" u="none" strike="noStrike" kern="1200" cap="none" spc="0" normalizeH="0" dirty="0" smtClean="0">
              <a:ln>
                <a:noFill/>
              </a:ln>
              <a:solidFill>
                <a:schemeClr val="tx2"/>
              </a:solidFill>
              <a:effectLst/>
              <a:uLnTx/>
              <a:uFillTx/>
              <a:latin typeface="HelveticaNeueLT Std" pitchFamily="34" charset="0"/>
              <a:ea typeface="+mn-ea"/>
              <a:cs typeface="+mn-cs"/>
            </a:endParaRPr>
          </a:p>
          <a:p>
            <a:pPr marL="285750" indent="-285750">
              <a:spcBef>
                <a:spcPct val="20000"/>
              </a:spcBef>
              <a:buClr>
                <a:schemeClr val="accent6"/>
              </a:buClr>
              <a:buFont typeface="Arial" pitchFamily="34" charset="0"/>
              <a:buChar char="•"/>
            </a:pPr>
            <a:endParaRPr kumimoji="0" lang="en-AU" sz="2000" b="0" i="0" u="none" strike="noStrike" kern="1200" cap="none" spc="0" normalizeH="0" noProof="0" dirty="0" smtClean="0">
              <a:ln>
                <a:noFill/>
              </a:ln>
              <a:solidFill>
                <a:srgbClr val="58595B"/>
              </a:solidFill>
              <a:effectLst/>
              <a:uLnTx/>
              <a:uFillTx/>
              <a:latin typeface="HelveticaNeueLT Std" pitchFamily="34" charset="0"/>
              <a:ea typeface="+mn-ea"/>
              <a:cs typeface="+mn-cs"/>
            </a:endParaRPr>
          </a:p>
          <a:p>
            <a:pPr marL="285750" indent="-285750">
              <a:spcBef>
                <a:spcPct val="20000"/>
              </a:spcBef>
              <a:buClr>
                <a:schemeClr val="accent6"/>
              </a:buClr>
              <a:buFont typeface="Arial" pitchFamily="34" charset="0"/>
              <a:buChar char="•"/>
            </a:pPr>
            <a:r>
              <a:rPr kumimoji="0" lang="en-AU" sz="2000" b="0" i="0" u="none" strike="noStrike" kern="1200" cap="none" spc="0" normalizeH="0" noProof="0" dirty="0" smtClean="0">
                <a:ln>
                  <a:noFill/>
                </a:ln>
                <a:solidFill>
                  <a:srgbClr val="58595B"/>
                </a:solidFill>
                <a:effectLst/>
                <a:uLnTx/>
                <a:uFillTx/>
                <a:latin typeface="HelveticaNeueLT Std" pitchFamily="34" charset="0"/>
                <a:ea typeface="+mn-ea"/>
                <a:cs typeface="+mn-cs"/>
              </a:rPr>
              <a:t>Don’t pay to heat rooms you’re not using - </a:t>
            </a:r>
            <a:r>
              <a:rPr lang="en-AU" sz="2000" b="1" dirty="0" smtClean="0">
                <a:solidFill>
                  <a:schemeClr val="tx2"/>
                </a:solidFill>
                <a:latin typeface="HelveticaNeueLT Std" pitchFamily="34" charset="0"/>
              </a:rPr>
              <a:t>c</a:t>
            </a:r>
            <a:r>
              <a:rPr kumimoji="0" lang="en-AU" sz="2000" b="1" i="0" u="none" strike="noStrike" kern="1200" cap="none" spc="0" normalizeH="0" noProof="0" dirty="0" smtClean="0">
                <a:ln>
                  <a:noFill/>
                </a:ln>
                <a:solidFill>
                  <a:schemeClr val="tx2"/>
                </a:solidFill>
                <a:effectLst/>
                <a:uLnTx/>
                <a:uFillTx/>
                <a:latin typeface="HelveticaNeueLT Std" pitchFamily="34" charset="0"/>
                <a:ea typeface="+mn-ea"/>
                <a:cs typeface="+mn-cs"/>
              </a:rPr>
              <a:t>lose doors</a:t>
            </a:r>
            <a:r>
              <a:rPr kumimoji="0" lang="en-AU" sz="2000" b="1" i="0" u="none" strike="noStrike" kern="1200" cap="none" spc="0" normalizeH="0" noProof="0" dirty="0" smtClean="0">
                <a:ln>
                  <a:noFill/>
                </a:ln>
                <a:solidFill>
                  <a:srgbClr val="58595B"/>
                </a:solidFill>
                <a:effectLst/>
                <a:uLnTx/>
                <a:uFillTx/>
                <a:latin typeface="HelveticaNeueLT Std" pitchFamily="34" charset="0"/>
                <a:ea typeface="+mn-ea"/>
                <a:cs typeface="+mn-cs"/>
              </a:rPr>
              <a:t> </a:t>
            </a:r>
            <a:r>
              <a:rPr kumimoji="0" lang="en-AU" sz="2000" b="0" i="0" u="none" strike="noStrike" kern="1200" cap="none" spc="0" normalizeH="0" noProof="0" dirty="0" smtClean="0">
                <a:ln>
                  <a:noFill/>
                </a:ln>
                <a:solidFill>
                  <a:srgbClr val="58595B"/>
                </a:solidFill>
                <a:effectLst/>
                <a:uLnTx/>
                <a:uFillTx/>
                <a:latin typeface="HelveticaNeueLT Std" pitchFamily="34" charset="0"/>
                <a:ea typeface="+mn-ea"/>
                <a:cs typeface="+mn-cs"/>
              </a:rPr>
              <a:t>to unused rooms</a:t>
            </a:r>
          </a:p>
          <a:p>
            <a:pPr marL="285750" indent="-285750">
              <a:spcBef>
                <a:spcPct val="20000"/>
              </a:spcBef>
              <a:buClr>
                <a:schemeClr val="accent6"/>
              </a:buClr>
              <a:buFont typeface="Arial" pitchFamily="34" charset="0"/>
              <a:buChar char="•"/>
            </a:pPr>
            <a:endParaRPr lang="en-AU" sz="2000" dirty="0" smtClean="0">
              <a:solidFill>
                <a:srgbClr val="58595B"/>
              </a:solidFill>
              <a:latin typeface="HelveticaNeueLT Std" pitchFamily="34" charset="0"/>
            </a:endParaRPr>
          </a:p>
          <a:p>
            <a:pPr marL="285750" indent="-285750">
              <a:spcBef>
                <a:spcPct val="20000"/>
              </a:spcBef>
              <a:buClr>
                <a:schemeClr val="accent6"/>
              </a:buClr>
              <a:buFont typeface="Arial" pitchFamily="34" charset="0"/>
              <a:buChar char="•"/>
            </a:pPr>
            <a:r>
              <a:rPr kumimoji="0" lang="en-AU" sz="2000" b="0" i="0" u="none" strike="noStrike" kern="1200" cap="none" spc="0" normalizeH="0" noProof="0" dirty="0" smtClean="0">
                <a:ln>
                  <a:noFill/>
                </a:ln>
                <a:solidFill>
                  <a:srgbClr val="58595B"/>
                </a:solidFill>
                <a:effectLst/>
                <a:uLnTx/>
                <a:uFillTx/>
                <a:latin typeface="HelveticaNeueLT Std" pitchFamily="34" charset="0"/>
                <a:ea typeface="+mn-ea"/>
                <a:cs typeface="+mn-cs"/>
              </a:rPr>
              <a:t>Turn your </a:t>
            </a:r>
            <a:r>
              <a:rPr kumimoji="0" lang="en-AU" sz="2000" b="1" i="0" u="none" strike="noStrike" kern="1200" cap="none" spc="0" normalizeH="0" noProof="0" dirty="0" smtClean="0">
                <a:ln>
                  <a:noFill/>
                </a:ln>
                <a:solidFill>
                  <a:schemeClr val="tx2"/>
                </a:solidFill>
                <a:effectLst/>
                <a:uLnTx/>
                <a:uFillTx/>
                <a:latin typeface="HelveticaNeueLT Std" pitchFamily="34" charset="0"/>
                <a:ea typeface="+mn-ea"/>
                <a:cs typeface="+mn-cs"/>
              </a:rPr>
              <a:t>heater off </a:t>
            </a:r>
            <a:r>
              <a:rPr kumimoji="0" lang="en-AU" sz="2000" b="0" i="0" u="none" strike="noStrike" kern="1200" cap="none" spc="0" normalizeH="0" noProof="0" dirty="0" smtClean="0">
                <a:ln>
                  <a:noFill/>
                </a:ln>
                <a:solidFill>
                  <a:srgbClr val="58595B"/>
                </a:solidFill>
                <a:effectLst/>
                <a:uLnTx/>
                <a:uFillTx/>
                <a:latin typeface="HelveticaNeueLT Std" pitchFamily="34" charset="0"/>
                <a:ea typeface="+mn-ea"/>
                <a:cs typeface="+mn-cs"/>
              </a:rPr>
              <a:t>overnight or when going out</a:t>
            </a:r>
          </a:p>
          <a:p>
            <a:pPr marL="285750" indent="-285750">
              <a:spcBef>
                <a:spcPct val="20000"/>
              </a:spcBef>
              <a:buClr>
                <a:schemeClr val="accent6"/>
              </a:buClr>
              <a:buFont typeface="Arial" pitchFamily="34" charset="0"/>
              <a:buChar char="•"/>
            </a:pPr>
            <a:endParaRPr lang="en-AU" sz="2000" dirty="0" smtClean="0">
              <a:solidFill>
                <a:srgbClr val="58595B"/>
              </a:solidFill>
              <a:latin typeface="HelveticaNeueLT Std" pitchFamily="34" charset="0"/>
            </a:endParaRPr>
          </a:p>
        </p:txBody>
      </p:sp>
      <p:sp>
        <p:nvSpPr>
          <p:cNvPr id="6" name="Title 1"/>
          <p:cNvSpPr txBox="1">
            <a:spLocks/>
          </p:cNvSpPr>
          <p:nvPr/>
        </p:nvSpPr>
        <p:spPr>
          <a:xfrm>
            <a:off x="406400" y="414338"/>
            <a:ext cx="8229600" cy="1143000"/>
          </a:xfrm>
          <a:prstGeom prst="rect">
            <a:avLst/>
          </a:prstGeom>
        </p:spPr>
        <p:txBody>
          <a:bodyPr vert="horz" lIns="91440" tIns="45720" rIns="91440" bIns="45720" rtlCol="0" anchor="ctr">
            <a:normAutofit/>
          </a:bodyPr>
          <a:lstStyle/>
          <a:p>
            <a:pPr lvl="0">
              <a:spcBef>
                <a:spcPct val="0"/>
              </a:spcBef>
              <a:defRPr/>
            </a:pPr>
            <a:r>
              <a:rPr lang="en-AU" sz="3600" b="1" dirty="0" smtClean="0">
                <a:solidFill>
                  <a:srgbClr val="ED8B00"/>
                </a:solidFill>
                <a:latin typeface="HelveticaNeueLT Std" pitchFamily="34" charset="0"/>
              </a:rPr>
              <a:t>Saving Energy</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sp>
        <p:nvSpPr>
          <p:cNvPr id="19458" name="AutoShape 2" descr="data:image/jpeg;base64,/9j/4AAQSkZJRgABAQAAAQABAAD/2wCEAAkGBwgHBgkIBwgKCgkLDRYPDQwMDRsUFRAWIB0iIiAdHx8kKDQsJCYxJx8fLT0tMTU3Ojo6Iys/RD84QzQ5OjcBCgoKDQwNGg8PGjclHyU3Nzc3Nzc3Nzc3Nzc3Nzc3Nzc3Nzc3Nzc3Nzc3Nzc3Nzc3Nzc3Nzc3Nzc3Nzc3Nzc3N//AABEIAPIAUAMBIgACEQEDEQH/xAAcAAEAAgMBAQEAAAAAAAAAAAAABwgEBQYCAQP/xABDEAABAwIDAgoHBQcDBQAAAAABAAIDBAUGBxEhQRIxNjdRYXSBsbITInFzkaGzCDJSYoMUFSRCkqLBNJPwFiNDRIL/xAAUAQEAAAAAAAAAAAAAAAAAAAAA/8QAFBEBAAAAAAAAAAAAAAAAAAAAAP/aAAwDAQACEQMRAD8AnFERAREQEREBERAREQEREBF8c5rGlziAANSTxAKF8c52x0k0lDhKOOoc0lrq6bUs1/I3+b2nZ1FBNKKolwzCxfcH8KfENe3brpBKYR/Zov0tmZGMLa5phv8AVyAH7tS70wP9eqC26KJcvs5aW9VMVtxHHFQ1kh4MdQw6QyO6Dr90/L2KWuNAREQEPEiFBDOf2MpKOCLDNBI5klQwS1kjDofRnXRnfpqerZvUB67l1GZ9c+4Y+vcz3F3BqnRN6ms9UD5LW4RszsQ4kt9oa8sFVMGOeONreNx+AKDFt9quFzc5ttoKurc3a4U8LpNPboF4r7fW26UQ3CjqKWUjXgTxOY74EK5Nks9BY7dFQWqmjp6aIaNawcfWTvJ6Vj4nw5bcT2uS33WBsjHj1H6DhxO3OadxQU1HGrHZF4zmvlpls1ym9JXUDQY5HnV0kPENektOzXoIVe7tQy2u6VdBPtlppnROI3lp01XX5KV0lFmLbGsPq1PpIJOsFpI+YCC1KIiAiIgptjTlfe+3zecrc5Oc5Vk95J9J602NOV977fN5yt1k5zlWT3kn0noLXhfCvqFBTzMDlvfe3S+YrLyq5w7F2oeBWJmBy3vvbpfMVl5Vc4di7SPAoLcIiICIiCm2NOV977fN5yt1k5zlWT3kn0nrS405X3vt83nK3WTnOVZPeSfSegtehRfEFPcwOW997dL5isvKrnDsXaR4FYmYHLe+9ul8xWXlVzh2LtI8CgtwiIgIiIKbY05X3vt83nK3WTnOVZPeSfSetLjTlfe+3zecrdZOc5Vk95J9J6Cd84r1cLBguattNQaepM8cYlaASATt019izssbvW37BFtuVzkEtVK1wkeGhvC4Li3XQb9AtDn9zfSdri8Ss/JXm2tP6v1HIK65gct7726XzFZeVXOHYu0jwKxMwOW997dL5isvKrnDsXaR4FBbhERAREQU2xpyvvfb5vOVusnOcqye8k+k9aXGnK+99vm85W6yc5yrJ7yT6T0Ez5/c30na4vErPyV5trT+r9RywM/ub6TtcXiVn5K821p/V+o5BXXMDlvfe3S+YrLyq5w7F2keBWJmBy3vvbpfMVl5Vc4di7SPAoLcIiICIiCm2NOV977fN5yt1k5zlWT3kn0nrS405X3vt83nK3WTnOVZPeSfSegmfP7m+k7XF4lZ+SvNtaf1fqOWBn9zfSdri8Ss/JXm2tP6v1HIK65gct7726XzFZeVXOHYu0jwKxMwOW997dL5isvKrnDsXah4FBbhERAUSZr5rCxPlsuHJGvuQ9Wep2ObTn8IG9/yHt4t9m9jU4Tw/wCjongXSt1jp9OOMfzSd3EOshVbkc58jnvcXOcdXOJ1JPSg9TzSVEz5pnuklkcXPe46lxPGSV2GTnOVZPeSfSetLhTDNzxXdG2+0w8N+nCkkdsZE38TjuCsZgLLCz4QMdc9zq26Naf4qQaCPUaHgN3b9p1O0oMTP7m+k7XF4lZ+SvNtaf1fqOXOZ6Yis1XhGW10t0pJ68VMZMEMoe4aE666cSz8l8R2VuC7Zan3SkZcGekBpnyhr9S9xGgPHsKCCswAf+t77s/96XzFaagrKm31cNXRTPgqIXh8cjDoWkbwrK4/yntOKHzV9E/933V/rOlaNY5T+ZvSekfNV2xDh+5Ycuctuu9O6Cdm0b2vbuc07wf+bUFg8qs0IcUhtqvBjgvLW+o4aBtUBxlo3O6W9436SYqRUdTPR1MdTSSvhnicHxyMOjmkcRBVsMtMXsxhhqKsfwW1sJ9DVxtGmkgHGB0EbfiNyCvmbd/df8b18oeTT0rv2WAdDWHQnvdwj3rkqSnmq6mGnpmGSaV4ZGxvG5xOgC/Jzi4kuJJJ1JO9SDkVa2XLMCmkkBLaKF9Tpu1GjR83g9yCeMD4ZoMD4ZbTcKNsgZ6WtqjsD3abSTuaN3UoNzLzRrsTVUtDaJpqSzMPBDWEtfUfmf1dDfj1SV9oG9S23CMNvpnlj7jPwJCOMxtGrh3ng92qrag+nqQda+IglbK/NWrs1TFa8Q1D6m1vPBbPKS59N38Zb1bt3QpezGwfS40w8+EBgrom+koqjodpxa/hdxHuO5VMHGrPZG3yS8YGihqHF01vlNNwidpYACz5O07kFY5Y3wyOjlY5kjCWuY4aFpGwgjcpDyLvzrPjaGke8imubTTvbrs4fGw/HUf/AEsbO61MteYNaYgGx1jGVIaBpoXDR39zSe9cZbKx9vuNLWRffp5mStHSWkH/AAgxVK32cnNbjWtBOhdbX6df/cjUYVtNJR1U1LO0NlhkdG8dDmnQ/NdTlRfY8P45t1VO8Np5XGnmcdzX7Ae48E9yCR/tKwvNLYp9voxJKw+0hp/wVBCtpmlhh+K8I1FFTtBrIXCem13vbrs7wSO9VNkY+N7mSMLHtJDmuGhB6CEHlERB9CsF9m6F7cOXaY/cfWhg9oYCfMFAdFSVFbVw0tJE6aeZ4ZHGzaXOPEArc4Bw6zCuFaK1EtdNG3hzvHE6R212nVu9gQQl9ot7HY4pA37zbdGHf7khUWLqszr8zEeNbjXwP4dKHiGBw4ixg01HUTqe9anDFsN4xFbbcG8IVNSyNw109Unb8tUHa57YbfZ8XPuMTD+yXQelDhxNkGx48Hd6jccauFjnC9Li7D09rqiGPPrwTaa+ikGujvmQeolVNvtnrrFdKi3XOAw1MB0c08RG4g7wdxQWAybzBZf7dHZbrMBd6ZnBjc4/6mMcRH5hvHVr06ftmRlPR4pmfcrVKyhurh6/CB9FOfzabQfzDvCrbTzSU8rJoZJIpWODmSRu0c09IIUwYPzyq6SNtLiildWsbsFXTgCTT8zdgPtGiDjLlldjK3yOa6yTVDQdklM4SB3s02/EL9bRlRjK5ytb+6nUjHf+WreIw32ja75KdKDNnBdYwH97iB2m1s8T2EfLT4Lxcc3MF0bTpc3VTwNjKeFzie/QD5oPGXeWdtwc39rleK26luhqHN0bGDxhg3e3jWizmzDitVDNh6zza3KdnBqZGH/TMPGNfxn5A69C5PGOd1xuUUlJhyndbYXDQ1EhDpiN+m5vzPWFE0sjpZHPe4ue4kuc46lx6Sg86qXPs9YbdW32bEE7P4egaYoSR96Zw26exp/uCjzCmGrhii8w2y3M1e/bJIQeDEze53V4nQK2mGrFR4bslLare3SGnbpwj957t7j1k7UG1XI5gYDt2NKAR1H8PXRDSnq2N1czqcP5m9XwXXIgp5izB96wnVmC7Ubmxk6MqWauik9jv8HatAruVlJT1tO+nrIIp4HjR8UrA9rh0EHYVH98yYwnc3ulpoqi3SO4/wBlk9T+l2oHdogrHqU2lTlUfZ+aZHGnxK4M19VslDqQPaHjwXuk+z9C2QGsxHI9m9sNGGH4l58EEErrME4AveL5x+x0zoKIH162ZpEbRv0/Eeod+inqw5Q4RtDmyPonXCYfzVruG3+jY34hd1FGyKNscbWsY0aNa0aAD2INDgzCNswhbBRW2Il7ts1Q/wC/M7pPQOgcQXQoiAiIgIiICIiAiIgIiICIiAiIgIiICIiAiIgIiICIiAiIgIiICI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dirty="0"/>
          </a:p>
        </p:txBody>
      </p:sp>
      <p:sp>
        <p:nvSpPr>
          <p:cNvPr id="19461" name="AutoShape 5" descr="data:image/jpeg;base64,/9j/4AAQSkZJRgABAQAAAQABAAD/2wCEAAkGBwgHBhQIBwgWFhQXGB8bFxgYGCQbHxshHB8gICEfJyMfIConICAlICEfJjIiJSksLi4uHCQzODMsNyotLisBCgoKDg0OGxAQGy8mICYuLSwuLDAvLC8wMSwsLCwtLCwsMjQsLCwsNCwsLCwsLCwsLCwvLCwsLDQsLCwsLCwsLP/AABEIAOEA4QMBEQACEQEDEQH/xAAcAAEAAQUBAQAAAAAAAAAAAAAABQMEBgcIAgH/xABJEAABAgQBBQkMCQMDBQAAAAABAAIDBAURBhIhMTZBBxciUWFyc7LRCBMVNFZxdIGRk7GzFDJCVFWSocHwI1LTFpSiYmSj0uH/xAAYAQEBAQEBAAAAAAAAAAAAAAAAAgMBBP/EAC8RAQACAQIEAwcDBQAAAAAAAAABAhEDMRIhQVETYXEiMoGRodHwscHhBBQjQlL/2gAMAwEAAhEDEQA/ANGoCAgICAgICAgICAgICAgICAgICAgICAgICAgICAgICAgICAgICAgICAgICAgICAgICAgICAgICAgICAgICAgICAgICAgICAgICAgICAgICAgICAgICAgICAgICAgICAgICAgICAgICAgICAgICAgICAgICAgICAgICAgIM+3JcAwsa1GI+fjuZAggZQb9Z5dezQdgsDc+bjuA3FvMYK+5RPeu7UDeYwV9yie9d2oG8xgr7lE967tQN5jBX3KJ713agbzGCvuUT3ru1A3mMFfconvXdqBvMYK+5RPeu7UDeYwV9yie9d2oG8xgr7lE967tQN5jBX3KJ713aggcb7jVBg4bjTdBa+HGhMc8AvLg8NFy030XAzHjQc+oCAgICAgICAgICAgICAgICDe/c0+KTvOZ8HIN0TMeFKy7piYiBrGglxOgAZyUGO74WD/KKB+cIG+Fg/yigfnCBvhYP8ooH5wgb4WD/KKB+cIG+Fg/yigfnCBvhYP8ooH5wgb4WD/KKB+cIG+Fg/yigfnCCTo2IKRXQ40eow4uRbKyDe19CD7iTV2Z6CJ1Cg4uQEBAQEBAQEBAQEBAQEBAQEG9+5p8Unecz4OQbVxfqrNdBE6pQRWCaJSY2DJGLFpcEuMrBJJhtJJMNtyTbOUE14Aov4RA903sQPAFF/CIHum9iB4Aov4RA903sQPAFF/CIHum9iB4Aov4RA903sQPAFF/CIHum9iB4Aov4RA903sQQOGZaBKY5qMGVgNY3Jl+C1oaPqHYEE9iTV2Z6CJ1Cg4uQEBAQEBAQEBAQEEhQafL1Sptk5uosl2uv/UiXyQbZr20XOa+xBc4jwvV8NxgypytmuzsiN4UN442vGY+bSghkBAQEG9+5p8Unecz4OQbVxfqrNdBE6pQUsCakSHokH5bUE4gICAgICAgxWha/VLmy/UKCYxJq7M9BE6hQcXICAgIJKhUGqYgnRKUiTdEdtsMzRxuOho5SgrYmosKhTjZRlUhR3ZN4nejdrHbWZWhxHGEEOgICAgICDJMOYzqdDgGRfkx5V315eMMpjvNfO08rdvGgmHYboOLG99wVM95j/ako7s56J5+vnzZLrH9wwuoSM1TZx0nPy7ocRhs5rhYj+DPygoLdAQb37mnxSd5zPg5BtXF+qs10ETqlBSwJqRIeiQfltQTiAgICAgICDFaFr9UubL9QoJjEmrsz0ETqFBxcgIPcGFEjxmwYEMuc4gNaBcknMAANJJ2IM3gYOp+HoQncezhh3ALJSEQ6O/nbIbbbSb+baFjXccTc3JGk0SXbJyejvMLS7le88J5PKbIMTQEBAQEBAQEH0Eg3BQV52dmqhMGZnph0R5ABc8lxOSABnPEAB6kFugIN79zT4pO85nwcg2ri/VWa6CJ1SgpYE1IkPRIPy2oJxAQEBAQEBBitC1+qXNl+oUExiTV2Z6CJ1Cg4uQEFWVmI0pMtmZaKWvY4Oa4GxBBuCOUFB5jRosxGMaPELnONy5xuSTtJOkoPCAgICAgICAgICAgICDe/c0+KTvOZ8HINq4v1VmugidUoKWBNSJD0SD8tqCcQEBAQEBAQYrQtfqlzZfqFBMYk1dmegidQoOLkBAQEBAQEBAQEBAQEBAQEBBvfuafFJ3nM+DkG1cX6qzXQROqUFLAmpEh6JB+W1BOICAgICAgIMVoWv1S5sv1CgmMSauzPQROoUHFyAgICAgICAgICAgICAgICAg3v3NPik7zmfByDauL9VZroInVKClgTUiQ9Eg/LagnEBAQEBAQEGK0LX6pc2X6hQTGJNXZnoInUKDi5AQEBAQEBAQEBAQVJeXjTMTvcvBc53E0En2BBdeB6p+Gxvdu7EDwPVPw2N7t3YgtY8CNLRO9zEJzXcTgQfYUFNAQb37mnxSd5zPg5BtXF+qs10ETqlBQwO7IwJIutolIPymoNIwN23Ef+pO/RJdpgF9u8BvCyb6AdOX+l9iDoxAQEBAQEGK0LX6pc2X6hQTGJNXZnoInUKDi5AQe4MGLHiCFAhlzjoDRcn1BBd+B6p+Gxvdu7EDwPVPw2N7t3YgtpiWjyr8iZgOYeJwIP6oKSAgICAgvaRVqhRZz6ZSpp0OIARlN02OkIJ3fHxl5QxvaOxA3x8ZeUMb2jsQQVXqs/Wp0ztVmnRIhABc7TYaEFkgIN79zT4pO85nwcg2ri/VWa6CJ1SgpYE1HkPRIPy2oLOHufYVhV7w5DpDRHysu+U7Jyv7si+Tfbo059OdBlCAgICAgIMVoWv1S5sv1CgmMSauzPQROoUHFyAguqZUZykzzZ6nTBhxG3yXN0i4IP6EhBkG+PjLyhje0diBvj4y8oY3tHYgha1WqnXZkTNXnHRXgZIc7TbiQR6AgICAgICAgICAg3v3NPik7zmfByDauL9VZroInVKClgTUiQ9Eg/LagnEBAQEBAQEGK0LX6pc2X6hQTGJNXZnoInUKDi5AQEBAQEBAQEBAQEBAQEBAQb37mnxSd5zPg5BtXF+qs10ETqlBSwJqRIeiQfltQTiAgICAgICDFaFr9UubL9QoJjEmrsz0ETqFBxcgICAgICAgICAgICAgINvbkODKBi6gxWVODeIx+ZwJBAtyEZtGY8a808U6sxFscmU5m+Mpesbg0M3dSakRxB2f+e1V/mr2n6O+3Hm1DimgTOGqu6mzkRrnN2tvbSRt25lenqccZ+Cq24obg7mnxSd5zPg5aKbVxfqrNdBE6pQUsCakSHokH5bUE4gICAgICAgxWha/VLmy/UKCYxJq7M9BE6hQcXICAgICAgICAgICAgIPUNj4sQQ4bSSTYAC5JOzzoM2wRiKo7neJjDqUs5gIHfYbhYgOAINvMf15FlqUmcWrvH5hFqzvG7pSkYlpFXkROSc60tIvp0Lka9J3nE9pI1K9WK1nc3omLpt9Un4bmuceAbkEt2G19puRfYstOl5zas4iZzHJFazOZicKuE8Iy+58yL4Pmw9sUglsR2fg3tbJbc6eIqr3vpxzmPrH3dm1q74TlfjxpnBs1Ejy5YTAiZib/AGT7Frp2taubRhdZmYzMKmBNSJD0SD8tq0UnEBAQEBAQEGK0LX6pc2X6hQTGJNXZnoInUKDi5AQVpSWjzs0yVlIRc97g1rRpJJsB6ygTcrMSUy6WnILmPabOa4WI9RQUUBAQEBAQEBBk+HcEz9XlfCM7FbKyg+tMRuC3zNGl55G+1BKPxVR8LsMtgiSyotrOnYzQYhO0w2EWhjlznPn0ZwwqbmpidmDMzkw6I92dznuLnHzk5yg9Sk9NyTsqTmnsP/S4t+Cm1K23hyYid2Sy26TiuWg96ZVXEcv/AMssv7enTMfGUeHDbG4JWJ+vCbmatMGI9pYGkgcEEOvbNmV10qV5xCopWNmx8X6qzXQROqVopSwJqRIeiQfltQTiAgICCziVSShRTDiRrEGxzG1/PayynXpE4mUTqVicPTKlIvNmzjPNlBI1tOf9o+bvHXuuWua5uU03C1icqYtQtfqlzZfqFBMYk1dmegidQoOLkFeSk5mfmRLSUBz3nQ1ouf5yrlrRWMy5MxHOWyMLbjmI5+I2Zm4v0cAgg/aHmsRY8ousvFtb3K/GeX8o45naGVbpMCjUKSlabi+E+bygW/SgQ2Yh20HKt/UA4nadOc6VLX45rbtkrM5xLWtZwLHhSJquG5xs7K7Xwhw4fI+Hnc3z6PMtmjEEBAQEBAQSFBqUKk1Rs9GkIccNvaHFuWk2zEgHPY57HMgrYhxJV8RzPf6vOF9szW6GtHE1ozD2IIlAQEBBvfuafFJ3nM+DkG1cX6qzXQROqUFLAmpEh6JB+W1BOICCwqszMyuS+CG5H2yQTk8RzbOPiWGte1MTG3Vne0xssBUpyPHEvIxoT3bSAbNHGTf9Fj417Tw0mJ/ZHHaZxXCWlYEORlcgv5XOO0nST516aVilcNYiKwsZmLDn7y8hDa6+Z0S3Bbx2O13EB61le0ans0j49I/lEzFuVfmqTkN0nKQpaSi5Ay2tuADmz8Y9a7evBWtaTjnEO2jhiIhaS1FmpKqxqlAmWufGDA/LFhwBYWtozHiVY1Y2mJ+Bi8dXytTUd9Gm5aahNDhLvddrrggtcNoC7S9ptw2h2tpziXHS1WzjcYaXboMCw4/gsdbaPWEX6esOq1stzFu44gZWcXGWl3XZBGTflOn+cp4ljpe1M377ekM6c5mzCKNWalQ50TlInHQnja06eQjQRyEELZoucTV3/UE42ciSEKFEybRDCGSIjv7yNAJ5EEOgICAgICAgICD61pc7JaLk6EHuNAjQHZMeE5p4nAj4rkTE7OROW8+5p8Unecz4OXXW1cX6qzXQROqUFLAmpEh6JB+W1BOICAgto9Pk5jPGlWnzgLO2lS28QmaVneFNtIp7XZQk2X811Mf0+lvww54dey8a0NbktFgtojC0XW4rmPhiG25aXRLcxp/cheb+otiYx0zPyhlqTt80YDFM+W/T84h5YcHE3Ns+a9gAdltHKvPz48cXTOfzl9NmfPi36PVTjGZpk1GcLEylrcr2PNvOt9O+bcU8uUfXm0rbM5ntDmymbneKajYwqU5rf7nkNA/f9Fp49OnP0V4leja+5FufxcNz7qxVo7bhtm20cuc6dmfkWUaniTFp5Vjv1lEW4pz0hcbqO6pJ02UfS6FGD4zgQ5w0Mv8AvyfsrmZ1eUe71nv6fdWePlGzniJEfFiGJEdck3J4yVvEY5NHldBAQEBAQEBAQEBB6Y5zHh7DYjOCg6U3Ma3Q8X0RsGel4f0hoAeDmJPH68/8BXippadbcFo9J7/zDCKVieGY9GaSeGKZTnOfSoXeS/6xh8HKtovx25Vv4EdJmPjK/D7TKOrtShvwrMScw/8Ar95ewtsSS7JIzWGe+zzqdPXrFcXnE9XK6kYxaea3wlW4ELCUnToQd9IbLwYeQ6G9tnBjWm5LQMx5di7fXrj2ZiZ6O21IxynmkgYbwXNdMxLHhRGOIF+QAi48wKw5T/1PnE/z+jPl5yqzMZ8rT/p0CqEt2ZbQb7LbD7dCu1prTjrfl5/kKmZivFEraLiuSpkHv1ZnoIZbO9jsoNPEQL6b6V3S182itpjn2drqZnE4Wu+bgvygh+x3/qvU1fW7pGEox73KVqG95+q0XFzxXIsFGpfgrNk2nEZe4Ndhzk6yXZWoZy81oQF2nYOFe42XXj8a02iJtv2j7seOZmIykJmVkocwGxxFjRCNFyTblsQALrS1NOLYnMyqa1ieeZlHzYp8qPpTWObDaf60Nxyc32XG5+rflssbRpx7UROOsfp9fgzmKxzj4wsZ7E2G/wDT8w52IZN0VzHvAEeGbOyTkAcLORYAWXqppRNZ4435z+eTaKZj2urQL90fFMVuTFqRcOUArk/01J3z85J0qzujali7EFTZkTlWiEcQOSP+Nr+tXGhSOn7uxp1johSSTclarfEBAQEBAQEBAQEBAQbkwxui4CpuHoElUsOPfFZDa17xAhOynAZzcxAT5yEEtC3WNzuCSYGG4zCRa7YMJp9oighTekXjEuTWJjEqrd3ChQM0uybI2CJChn/kIwPtusuDUr7tvn90cNo2laTO7XRY0yJllOjNeMxdkNNxxEGJYrK+lq2txRiJ+P2Ral5nPJsHC9RfiuTFVZLmHDyT3sOaGklwtlZnOzW0Z9qVra95zjly5d/4IibTPl+rx3tstLua2fMJ4t/T0WIsL6eENosvNiK1n2sT28/38mWMRvjyRmLsVUrDEtCOIZR72RHvcYTGtceEDa4c4C2k+chejTiZtET52x67fdrWMzET6rV+JsMhvDwFM2P/AG8Ej5q2/uNLuvxKd1MYnwoTYYBmP9tB/wAqf3Ol/wBQeLTui5vdI3PJOYMvNYRitc3SDLwc3/kW1bRaMwuJiecKG+jufWtI4eiwohzNeIEJuSdhuIlwOOyjVrxUmHLxmsw2FHmph7zMy0ZoEZosXGwPBAIvsLSDm/6l4bXtmbROOLv6frDzzac5jqryNNl5iK+DBiF8LvZY5x0XNsw2GxBPrV6elW0zFZzGMZ+3oqlImcRswzEOKcHYTmhT67hRxiW+syBCLXW0kEvB5dG1erRvNoxO8cp/PNrS2YxO6K30tzbyVif7eD/kWqzfS3NvJWJ/t4P+RBqnHlWpdbxLEn6HKGFBcG5LC1rCLCxzNJGnlQY8gICAgICAgICAgICAgICCawzNUOUnBFrknEiAG4DXDJ9bbXPt9Sx1a6kxikovFpjk6LwxunYSnoDZWXmhCIAAa4W+Iz+q6it/DjFqzEfNMW4YxMMvi1inQ5IzpmmFgF7ghaTrafDxZV4lcZc7T9Rjbo+6dCZL3MJruDxZLTcn1mw9iymLVpMz71vyI+COcVmZ3lv2FUOEZWUiw2Nhttd4JuG5r5iABm2nOprq/wCtZiIjv5EX6R0VfCbjKvDy0nILmvYeC4DN6iDbMq8b2Zz2mYmNpPE5S47qU0Z2oRJo/beXe03XopXhrENaxiMLZU66C3E8dS05SxQqpGAiMHBLvtDZp/l8+1ebMaVpifdn6T2Ze5OJ2lnlbx1hyhwz9MqLBbYM/stp8wuq8eu1efp+Yd8SOnNqHdC3TcOYjgfRhRzFA0OJyP10j2KJpqXtFvd+s/ZM1tac7NRRnMfFLocPJF8wve3rXpjZs8LoICAgICAgICAgICAgICAgICAguhUZ4SxlhORMg6WZZyT6r2U8Fc5xzc4YznDoHcLwY6kU01mfh2ixPqgj6rf5f28iyr/kvxdI2/ef2RHtWz0hncSlshTGVFku+tBJbYjaSbFpIBsSbFZToRFudcx+bonTxPOMrKekokjQo8zEBbaG/Jbe54RuTmzDQBYcSjwZrSZn8yngmKzlyMve9Ig9Q4j4Tw+E8gjQQbFcmM7g97ojsp7iTxldHlAQEBAQEBAQEBAQEBAQEBAQEBAQEF/RJyWkKkyanJXvjWm+Te1zsUalZtXEThNomYxDclP3epaEwQ5iiuAAtwCD8SFnEatYxGPrH3TEXjsySmbteF5uwmO+Qyf7h++j9V3xLxvX5fkO8Vo3hOVHFNEr2HY8Ol1Bj3GG6zQc+hZa2tWaTG0+aL3ia4cmL1thAQEBAQEBAQEBAQEBAQEBAQEBAQEBAQEBAQEH0EtNwUHxAQEBAQEBAQEBAQEBAQEBAQEBAQEBAQEBAQEBAQEBAQEBAQEBAQEBAQEB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dirty="0"/>
          </a:p>
        </p:txBody>
      </p:sp>
      <p:pic>
        <p:nvPicPr>
          <p:cNvPr id="10" name="Picture 2" descr="C:\Users\karl.barratt\AppData\Local\Microsoft\Windows\Temporary Internet Files\Content.IE5\QCYVF4EJ\MP900409423[1].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810233" y="2618468"/>
            <a:ext cx="1870985" cy="2813347"/>
          </a:xfrm>
          <a:prstGeom prst="rect">
            <a:avLst/>
          </a:prstGeom>
          <a:noFill/>
          <a:ln>
            <a:solidFill>
              <a:schemeClr val="tx1"/>
            </a:solidFill>
          </a:ln>
        </p:spPr>
      </p:pic>
      <p:pic>
        <p:nvPicPr>
          <p:cNvPr id="8" name="Picture 7"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4720" y="1600200"/>
            <a:ext cx="8686800" cy="4525963"/>
          </a:xfrm>
        </p:spPr>
        <p:txBody>
          <a:bodyPr/>
          <a:lstStyle/>
          <a:p>
            <a:pPr>
              <a:buNone/>
            </a:pPr>
            <a:endParaRPr lang="en-AU" dirty="0" smtClean="0"/>
          </a:p>
          <a:p>
            <a:pPr algn="ctr">
              <a:buNone/>
              <a:defRPr/>
            </a:pPr>
            <a:endParaRPr lang="en-AU" b="1" dirty="0" smtClean="0">
              <a:solidFill>
                <a:srgbClr val="EA6440"/>
              </a:solidFill>
              <a:latin typeface="HelveticaNeueLT Std" pitchFamily="34" charset="0"/>
            </a:endParaRPr>
          </a:p>
          <a:p>
            <a:pPr algn="ctr">
              <a:buNone/>
              <a:defRPr/>
            </a:pPr>
            <a:r>
              <a:rPr lang="en-AU" sz="5400" b="1" dirty="0" smtClean="0">
                <a:solidFill>
                  <a:srgbClr val="EA6440"/>
                </a:solidFill>
                <a:latin typeface="HelveticaNeueLT Std" pitchFamily="34" charset="0"/>
              </a:rPr>
              <a:t>35 days of 30</a:t>
            </a:r>
            <a:r>
              <a:rPr lang="en-AU" sz="5400" b="1" baseline="30000" dirty="0" smtClean="0">
                <a:solidFill>
                  <a:srgbClr val="EA6440"/>
                </a:solidFill>
                <a:latin typeface="HelveticaNeueLT Std" pitchFamily="34" charset="0"/>
              </a:rPr>
              <a:t>o</a:t>
            </a:r>
            <a:r>
              <a:rPr lang="en-AU" sz="5400" b="1" dirty="0" smtClean="0">
                <a:solidFill>
                  <a:srgbClr val="EA6440"/>
                </a:solidFill>
                <a:latin typeface="HelveticaNeueLT Std" pitchFamily="34" charset="0"/>
              </a:rPr>
              <a:t>C or above</a:t>
            </a:r>
          </a:p>
          <a:p>
            <a:pPr algn="ctr">
              <a:buNone/>
              <a:defRPr/>
            </a:pPr>
            <a:r>
              <a:rPr lang="en-AU" sz="2800" dirty="0" smtClean="0">
                <a:solidFill>
                  <a:srgbClr val="EA6440"/>
                </a:solidFill>
                <a:latin typeface="HelveticaNeueLT Std" pitchFamily="34" charset="0"/>
              </a:rPr>
              <a:t>- Melbourne is also quite hot!</a:t>
            </a:r>
            <a:endParaRPr lang="en-AU" sz="2400" dirty="0" smtClean="0">
              <a:solidFill>
                <a:srgbClr val="EA6440"/>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41</a:t>
            </a:fld>
            <a:endParaRPr lang="en-AU" dirty="0"/>
          </a:p>
        </p:txBody>
      </p:sp>
      <p:sp>
        <p:nvSpPr>
          <p:cNvPr id="5" name="Content Placeholder 2"/>
          <p:cNvSpPr txBox="1">
            <a:spLocks/>
          </p:cNvSpPr>
          <p:nvPr/>
        </p:nvSpPr>
        <p:spPr>
          <a:xfrm>
            <a:off x="457200" y="1625600"/>
            <a:ext cx="8113594" cy="4711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285750" indent="-285750">
              <a:spcBef>
                <a:spcPct val="20000"/>
              </a:spcBef>
              <a:buFont typeface="Arial" pitchFamily="34" charset="0"/>
              <a:buChar char="•"/>
            </a:pPr>
            <a:endParaRPr lang="en-AU" sz="2000" dirty="0" smtClean="0">
              <a:solidFill>
                <a:srgbClr val="58595B"/>
              </a:solidFill>
              <a:latin typeface="HelveticaNeueLT Std" pitchFamily="34" charset="0"/>
            </a:endParaRPr>
          </a:p>
        </p:txBody>
      </p:sp>
      <p:sp>
        <p:nvSpPr>
          <p:cNvPr id="6" name="Title 1"/>
          <p:cNvSpPr txBox="1">
            <a:spLocks/>
          </p:cNvSpPr>
          <p:nvPr/>
        </p:nvSpPr>
        <p:spPr>
          <a:xfrm>
            <a:off x="406400" y="414338"/>
            <a:ext cx="8229600" cy="1143000"/>
          </a:xfrm>
          <a:prstGeom prst="rect">
            <a:avLst/>
          </a:prstGeom>
        </p:spPr>
        <p:txBody>
          <a:bodyPr vert="horz" lIns="91440" tIns="45720" rIns="91440" bIns="45720" rtlCol="0" anchor="ctr">
            <a:normAutofit/>
          </a:bodyPr>
          <a:lstStyle/>
          <a:p>
            <a:pPr lvl="0">
              <a:spcBef>
                <a:spcPct val="0"/>
              </a:spcBef>
              <a:defRPr/>
            </a:pPr>
            <a:r>
              <a:rPr lang="en-AU" sz="3600" b="1" dirty="0" smtClean="0">
                <a:solidFill>
                  <a:srgbClr val="ED8B00"/>
                </a:solidFill>
                <a:latin typeface="HelveticaNeueLT Std" pitchFamily="34" charset="0"/>
              </a:rPr>
              <a:t>Saving Energy</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pic>
        <p:nvPicPr>
          <p:cNvPr id="7" name="Picture 6" descr="PNG LOGO.png"/>
          <p:cNvPicPr>
            <a:picLocks noChangeAspect="1"/>
          </p:cNvPicPr>
          <p:nvPr/>
        </p:nvPicPr>
        <p:blipFill>
          <a:blip r:embed="rId3"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A29635-FE59-4762-8364-AEC537C4FF32}" type="slidenum">
              <a:rPr lang="en-AU" smtClean="0"/>
              <a:pPr/>
              <a:t>42</a:t>
            </a:fld>
            <a:endParaRPr lang="en-AU" dirty="0"/>
          </a:p>
        </p:txBody>
      </p:sp>
      <p:sp>
        <p:nvSpPr>
          <p:cNvPr id="5" name="Content Placeholder 2"/>
          <p:cNvSpPr txBox="1">
            <a:spLocks/>
          </p:cNvSpPr>
          <p:nvPr/>
        </p:nvSpPr>
        <p:spPr>
          <a:xfrm>
            <a:off x="457200" y="1625600"/>
            <a:ext cx="5302155" cy="4711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400" b="1" i="0" u="none" strike="noStrike" kern="1200" cap="none" spc="0" normalizeH="0" baseline="0" noProof="0" dirty="0" smtClean="0">
                <a:ln>
                  <a:noFill/>
                </a:ln>
                <a:solidFill>
                  <a:srgbClr val="58595B"/>
                </a:solidFill>
                <a:effectLst/>
                <a:uLnTx/>
                <a:uFillTx/>
                <a:latin typeface="HelveticaNeueLT Std" pitchFamily="34" charset="0"/>
                <a:ea typeface="+mn-ea"/>
                <a:cs typeface="+mn-cs"/>
              </a:rPr>
              <a:t>Top tips - Cooling</a:t>
            </a:r>
            <a:endParaRPr kumimoji="0" lang="en-AU" sz="2400" b="1" i="0" u="none" strike="noStrike" kern="1200" cap="none" spc="0" normalizeH="0" baseline="0" noProof="0" dirty="0" smtClean="0">
              <a:ln>
                <a:noFill/>
              </a:ln>
              <a:solidFill>
                <a:srgbClr val="0070C0"/>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285750" indent="-285750">
              <a:spcBef>
                <a:spcPct val="20000"/>
              </a:spcBef>
              <a:buClr>
                <a:schemeClr val="accent6"/>
              </a:buClr>
              <a:buFont typeface="Arial" pitchFamily="34" charset="0"/>
              <a:buChar char="•"/>
            </a:pPr>
            <a:r>
              <a:rPr lang="en-AU" sz="2000" noProof="0" dirty="0" smtClean="0">
                <a:solidFill>
                  <a:srgbClr val="58595B"/>
                </a:solidFill>
                <a:latin typeface="HelveticaNeueLT Std" pitchFamily="34" charset="0"/>
              </a:rPr>
              <a:t>Use low cost cooling – </a:t>
            </a:r>
            <a:r>
              <a:rPr lang="en-AU" sz="2000" b="1" noProof="0" dirty="0" smtClean="0">
                <a:solidFill>
                  <a:schemeClr val="tx2"/>
                </a:solidFill>
                <a:latin typeface="HelveticaNeueLT Std" pitchFamily="34" charset="0"/>
              </a:rPr>
              <a:t>use a fan</a:t>
            </a:r>
          </a:p>
          <a:p>
            <a:pPr marL="285750" indent="-285750">
              <a:spcBef>
                <a:spcPct val="20000"/>
              </a:spcBef>
              <a:buClr>
                <a:schemeClr val="accent6"/>
              </a:buClr>
            </a:pPr>
            <a:endParaRPr kumimoji="0" lang="en-AU" sz="2000" b="0" i="0" u="none" strike="noStrike" kern="1200" cap="none" spc="0" normalizeH="0" dirty="0" smtClean="0">
              <a:ln>
                <a:noFill/>
              </a:ln>
              <a:solidFill>
                <a:srgbClr val="58595B"/>
              </a:solidFill>
              <a:effectLst/>
              <a:uLnTx/>
              <a:uFillTx/>
              <a:latin typeface="HelveticaNeueLT Std" pitchFamily="34" charset="0"/>
              <a:ea typeface="+mn-ea"/>
              <a:cs typeface="+mn-cs"/>
            </a:endParaRPr>
          </a:p>
          <a:p>
            <a:pPr marL="285750" indent="-285750">
              <a:spcBef>
                <a:spcPct val="20000"/>
              </a:spcBef>
              <a:buClr>
                <a:schemeClr val="accent6"/>
              </a:buClr>
              <a:buFont typeface="Arial" pitchFamily="34" charset="0"/>
              <a:buChar char="•"/>
            </a:pPr>
            <a:r>
              <a:rPr lang="en-AU" sz="2000" dirty="0" smtClean="0">
                <a:solidFill>
                  <a:srgbClr val="58595B"/>
                </a:solidFill>
                <a:latin typeface="HelveticaNeueLT Std" pitchFamily="34" charset="0"/>
              </a:rPr>
              <a:t>Keep your house cool naturally – </a:t>
            </a:r>
            <a:r>
              <a:rPr lang="en-AU" sz="2000" b="1" dirty="0" smtClean="0">
                <a:solidFill>
                  <a:schemeClr val="tx2"/>
                </a:solidFill>
                <a:latin typeface="HelveticaNeueLT Std" pitchFamily="34" charset="0"/>
              </a:rPr>
              <a:t>shade  windows on the outside</a:t>
            </a:r>
            <a:r>
              <a:rPr lang="en-AU" sz="2000" b="1" dirty="0" smtClean="0">
                <a:solidFill>
                  <a:srgbClr val="58595B"/>
                </a:solidFill>
                <a:latin typeface="HelveticaNeueLT Std" pitchFamily="34" charset="0"/>
              </a:rPr>
              <a:t> </a:t>
            </a:r>
            <a:r>
              <a:rPr lang="en-AU" sz="2000" dirty="0" smtClean="0">
                <a:solidFill>
                  <a:srgbClr val="58595B"/>
                </a:solidFill>
                <a:latin typeface="HelveticaNeueLT Std" pitchFamily="34" charset="0"/>
              </a:rPr>
              <a:t>of the glass</a:t>
            </a:r>
          </a:p>
          <a:p>
            <a:pPr marL="285750" indent="-285750">
              <a:spcBef>
                <a:spcPct val="20000"/>
              </a:spcBef>
              <a:buClr>
                <a:schemeClr val="accent6"/>
              </a:buClr>
            </a:pPr>
            <a:endParaRPr lang="en-AU" sz="2000" dirty="0" smtClean="0">
              <a:solidFill>
                <a:srgbClr val="58595B"/>
              </a:solidFill>
              <a:latin typeface="HelveticaNeueLT Std" pitchFamily="34" charset="0"/>
            </a:endParaRPr>
          </a:p>
          <a:p>
            <a:pPr marL="285750" indent="-285750">
              <a:spcBef>
                <a:spcPct val="20000"/>
              </a:spcBef>
              <a:buClr>
                <a:schemeClr val="accent6"/>
              </a:buClr>
              <a:buFont typeface="Arial" pitchFamily="34" charset="0"/>
              <a:buChar char="•"/>
            </a:pPr>
            <a:r>
              <a:rPr lang="en-AU" sz="2000" dirty="0" smtClean="0">
                <a:solidFill>
                  <a:srgbClr val="58595B"/>
                </a:solidFill>
                <a:latin typeface="HelveticaNeueLT Std" pitchFamily="34" charset="0"/>
              </a:rPr>
              <a:t>Don’t pay for cooling you don’t need - cool rooms to </a:t>
            </a:r>
            <a:r>
              <a:rPr lang="en-AU" sz="2000" b="1" dirty="0" smtClean="0">
                <a:solidFill>
                  <a:schemeClr val="tx2"/>
                </a:solidFill>
                <a:latin typeface="HelveticaNeueLT Std" pitchFamily="34" charset="0"/>
              </a:rPr>
              <a:t>around 26</a:t>
            </a:r>
            <a:r>
              <a:rPr lang="en-AU" sz="2000" b="1" baseline="30000" dirty="0" smtClean="0">
                <a:solidFill>
                  <a:schemeClr val="tx2"/>
                </a:solidFill>
                <a:latin typeface="HelveticaNeueLT Std" pitchFamily="34" charset="0"/>
              </a:rPr>
              <a:t>o</a:t>
            </a:r>
            <a:r>
              <a:rPr lang="en-AU" sz="2000" b="1" dirty="0" smtClean="0">
                <a:solidFill>
                  <a:schemeClr val="tx2"/>
                </a:solidFill>
                <a:latin typeface="HelveticaNeueLT Std" pitchFamily="34" charset="0"/>
              </a:rPr>
              <a:t>C</a:t>
            </a:r>
            <a:endParaRPr lang="en-AU" sz="2000" dirty="0" smtClean="0">
              <a:solidFill>
                <a:schemeClr val="tx2"/>
              </a:solidFill>
              <a:latin typeface="HelveticaNeueLT Std" pitchFamily="34" charset="0"/>
            </a:endParaRPr>
          </a:p>
          <a:p>
            <a:pPr marL="285750" indent="-285750">
              <a:spcBef>
                <a:spcPct val="20000"/>
              </a:spcBef>
              <a:buClr>
                <a:schemeClr val="accent6"/>
              </a:buClr>
              <a:buFont typeface="Arial" pitchFamily="34" charset="0"/>
              <a:buChar char="•"/>
            </a:pPr>
            <a:endParaRPr kumimoji="0" lang="en-AU" sz="2000" b="0" i="0" u="none" strike="noStrike" kern="1200" cap="none" spc="0" normalizeH="0" noProof="0" dirty="0" smtClean="0">
              <a:ln>
                <a:noFill/>
              </a:ln>
              <a:solidFill>
                <a:srgbClr val="58595B"/>
              </a:solidFill>
              <a:effectLst/>
              <a:uLnTx/>
              <a:uFillTx/>
              <a:latin typeface="HelveticaNeueLT Std" pitchFamily="34" charset="0"/>
              <a:ea typeface="+mn-ea"/>
              <a:cs typeface="+mn-cs"/>
            </a:endParaRPr>
          </a:p>
          <a:p>
            <a:pPr marL="285750" indent="-285750">
              <a:spcBef>
                <a:spcPct val="20000"/>
              </a:spcBef>
              <a:buClr>
                <a:schemeClr val="accent6"/>
              </a:buClr>
              <a:buFont typeface="Arial" pitchFamily="34" charset="0"/>
              <a:buChar char="•"/>
            </a:pPr>
            <a:r>
              <a:rPr kumimoji="0" lang="en-AU" sz="2000" b="0" i="0" u="none" strike="noStrike" kern="1200" cap="none" spc="0" normalizeH="0" noProof="0" dirty="0" smtClean="0">
                <a:ln>
                  <a:noFill/>
                </a:ln>
                <a:solidFill>
                  <a:srgbClr val="58595B"/>
                </a:solidFill>
                <a:effectLst/>
                <a:uLnTx/>
                <a:uFillTx/>
                <a:latin typeface="HelveticaNeueLT Std" pitchFamily="34" charset="0"/>
                <a:ea typeface="+mn-ea"/>
                <a:cs typeface="+mn-cs"/>
              </a:rPr>
              <a:t>Turn your air-conditioner </a:t>
            </a:r>
            <a:r>
              <a:rPr kumimoji="0" lang="en-AU" sz="2000" b="1" i="0" u="none" strike="noStrike" kern="1200" cap="none" spc="0" normalizeH="0" noProof="0" dirty="0" smtClean="0">
                <a:ln>
                  <a:noFill/>
                </a:ln>
                <a:solidFill>
                  <a:schemeClr val="tx2"/>
                </a:solidFill>
                <a:effectLst/>
                <a:uLnTx/>
                <a:uFillTx/>
                <a:latin typeface="HelveticaNeueLT Std" pitchFamily="34" charset="0"/>
                <a:ea typeface="+mn-ea"/>
                <a:cs typeface="+mn-cs"/>
              </a:rPr>
              <a:t>off when going out</a:t>
            </a:r>
          </a:p>
          <a:p>
            <a:pPr marL="285750" indent="-285750">
              <a:spcBef>
                <a:spcPct val="20000"/>
              </a:spcBef>
              <a:buFont typeface="Arial" pitchFamily="34" charset="0"/>
              <a:buChar char="•"/>
            </a:pPr>
            <a:endParaRPr lang="en-AU" sz="2000" dirty="0" smtClean="0">
              <a:solidFill>
                <a:srgbClr val="58595B"/>
              </a:solidFill>
              <a:latin typeface="HelveticaNeueLT Std" pitchFamily="34" charset="0"/>
            </a:endParaRPr>
          </a:p>
        </p:txBody>
      </p:sp>
      <p:sp>
        <p:nvSpPr>
          <p:cNvPr id="6" name="Title 1"/>
          <p:cNvSpPr txBox="1">
            <a:spLocks/>
          </p:cNvSpPr>
          <p:nvPr/>
        </p:nvSpPr>
        <p:spPr>
          <a:xfrm>
            <a:off x="406400" y="414338"/>
            <a:ext cx="8229600" cy="1143000"/>
          </a:xfrm>
          <a:prstGeom prst="rect">
            <a:avLst/>
          </a:prstGeom>
        </p:spPr>
        <p:txBody>
          <a:bodyPr vert="horz" lIns="91440" tIns="45720" rIns="91440" bIns="45720" rtlCol="0" anchor="ctr">
            <a:normAutofit/>
          </a:bodyPr>
          <a:lstStyle/>
          <a:p>
            <a:pPr lvl="0">
              <a:spcBef>
                <a:spcPct val="0"/>
              </a:spcBef>
              <a:defRPr/>
            </a:pPr>
            <a:r>
              <a:rPr lang="en-AU" sz="3600" b="1" dirty="0" smtClean="0">
                <a:solidFill>
                  <a:srgbClr val="ED8B00"/>
                </a:solidFill>
                <a:latin typeface="HelveticaNeueLT Std" pitchFamily="34" charset="0"/>
              </a:rPr>
              <a:t>Saving Energy</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pic>
        <p:nvPicPr>
          <p:cNvPr id="9" name="Picture 4" descr="C:\Users\karl.barratt\AppData\Local\Microsoft\Windows\Temporary Internet Files\Content.IE5\QCYVF4EJ\MC900188561[1].wmf"/>
          <p:cNvPicPr>
            <a:picLocks noChangeAspect="1" noChangeArrowheads="1"/>
          </p:cNvPicPr>
          <p:nvPr/>
        </p:nvPicPr>
        <p:blipFill>
          <a:blip r:embed="rId3" cstate="print"/>
          <a:srcRect/>
          <a:stretch>
            <a:fillRect/>
          </a:stretch>
        </p:blipFill>
        <p:spPr bwMode="auto">
          <a:xfrm>
            <a:off x="5786651" y="2189304"/>
            <a:ext cx="2988860" cy="2988860"/>
          </a:xfrm>
          <a:prstGeom prst="rect">
            <a:avLst/>
          </a:prstGeom>
          <a:noFill/>
        </p:spPr>
      </p:pic>
      <p:pic>
        <p:nvPicPr>
          <p:cNvPr id="7" name="Picture 6"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endParaRPr lang="en-AU" dirty="0" smtClean="0"/>
          </a:p>
          <a:p>
            <a:pPr algn="ctr">
              <a:buNone/>
            </a:pPr>
            <a:r>
              <a:rPr lang="en-AU" sz="5400" b="1" dirty="0" smtClean="0">
                <a:solidFill>
                  <a:srgbClr val="EA6440"/>
                </a:solidFill>
              </a:rPr>
              <a:t>Hot water is one of the areas where most energy is used</a:t>
            </a:r>
            <a:endParaRPr lang="en-AU" sz="5400" b="1" dirty="0">
              <a:solidFill>
                <a:srgbClr val="EA6440"/>
              </a:solidFill>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43</a:t>
            </a:fld>
            <a:endParaRPr lang="en-AU" dirty="0"/>
          </a:p>
        </p:txBody>
      </p:sp>
      <p:sp>
        <p:nvSpPr>
          <p:cNvPr id="6" name="Title 1"/>
          <p:cNvSpPr txBox="1">
            <a:spLocks/>
          </p:cNvSpPr>
          <p:nvPr/>
        </p:nvSpPr>
        <p:spPr>
          <a:xfrm>
            <a:off x="406400" y="414338"/>
            <a:ext cx="8229600" cy="1143000"/>
          </a:xfrm>
          <a:prstGeom prst="rect">
            <a:avLst/>
          </a:prstGeom>
        </p:spPr>
        <p:txBody>
          <a:bodyPr vert="horz" lIns="91440" tIns="45720" rIns="91440" bIns="45720" rtlCol="0" anchor="ctr">
            <a:normAutofit/>
          </a:bodyPr>
          <a:lstStyle/>
          <a:p>
            <a:pPr lvl="0">
              <a:spcBef>
                <a:spcPct val="0"/>
              </a:spcBef>
              <a:defRPr/>
            </a:pPr>
            <a:r>
              <a:rPr lang="en-AU" sz="3600" b="1" dirty="0" smtClean="0">
                <a:solidFill>
                  <a:srgbClr val="ED8B00"/>
                </a:solidFill>
                <a:latin typeface="HelveticaNeueLT Std" pitchFamily="34" charset="0"/>
              </a:rPr>
              <a:t>Saving Energy</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pic>
        <p:nvPicPr>
          <p:cNvPr id="5" name="Picture 4" descr="PNG LOGO.png"/>
          <p:cNvPicPr>
            <a:picLocks noChangeAspect="1"/>
          </p:cNvPicPr>
          <p:nvPr/>
        </p:nvPicPr>
        <p:blipFill>
          <a:blip r:embed="rId3"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A29635-FE59-4762-8364-AEC537C4FF32}" type="slidenum">
              <a:rPr lang="en-AU" smtClean="0"/>
              <a:pPr/>
              <a:t>44</a:t>
            </a:fld>
            <a:endParaRPr lang="en-AU" dirty="0"/>
          </a:p>
        </p:txBody>
      </p:sp>
      <p:sp>
        <p:nvSpPr>
          <p:cNvPr id="5" name="Content Placeholder 2"/>
          <p:cNvSpPr txBox="1">
            <a:spLocks/>
          </p:cNvSpPr>
          <p:nvPr/>
        </p:nvSpPr>
        <p:spPr>
          <a:xfrm>
            <a:off x="457200" y="1625600"/>
            <a:ext cx="5889009" cy="4711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400" b="1" i="0" u="none" strike="noStrike" kern="1200" cap="none" spc="0" normalizeH="0" baseline="0" noProof="0" dirty="0" smtClean="0">
                <a:ln>
                  <a:noFill/>
                </a:ln>
                <a:solidFill>
                  <a:srgbClr val="58595B"/>
                </a:solidFill>
                <a:effectLst/>
                <a:uLnTx/>
                <a:uFillTx/>
                <a:latin typeface="HelveticaNeueLT Std" pitchFamily="34" charset="0"/>
                <a:ea typeface="+mn-ea"/>
                <a:cs typeface="+mn-cs"/>
              </a:rPr>
              <a:t>Top tips – </a:t>
            </a:r>
            <a:r>
              <a:rPr lang="en-AU" sz="2400" b="1" dirty="0" smtClean="0">
                <a:solidFill>
                  <a:srgbClr val="58595B"/>
                </a:solidFill>
                <a:latin typeface="HelveticaNeueLT Std" pitchFamily="34" charset="0"/>
              </a:rPr>
              <a:t>Hot Water</a:t>
            </a:r>
            <a:endParaRPr kumimoji="0" lang="en-AU" sz="2400" b="1" i="0" u="none" strike="noStrike" kern="1200" cap="none" spc="0" normalizeH="0" baseline="0" noProof="0" dirty="0" smtClean="0">
              <a:ln>
                <a:noFill/>
              </a:ln>
              <a:solidFill>
                <a:srgbClr val="0070C0"/>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285750" indent="-285750">
              <a:spcBef>
                <a:spcPct val="20000"/>
              </a:spcBef>
              <a:buFont typeface="Arial" pitchFamily="34" charset="0"/>
              <a:buChar char="•"/>
            </a:pPr>
            <a:r>
              <a:rPr lang="en-AU" sz="2000" noProof="0" dirty="0" smtClean="0">
                <a:solidFill>
                  <a:srgbClr val="58595B"/>
                </a:solidFill>
                <a:latin typeface="HelveticaNeueLT Std" pitchFamily="34" charset="0"/>
              </a:rPr>
              <a:t>Use a </a:t>
            </a:r>
            <a:r>
              <a:rPr lang="en-AU" sz="2000" b="1" noProof="0" dirty="0" smtClean="0">
                <a:solidFill>
                  <a:schemeClr val="tx2"/>
                </a:solidFill>
                <a:latin typeface="HelveticaNeueLT Std" pitchFamily="34" charset="0"/>
              </a:rPr>
              <a:t>water saving shower head</a:t>
            </a:r>
          </a:p>
          <a:p>
            <a:pPr marL="285750" indent="-285750">
              <a:spcBef>
                <a:spcPct val="20000"/>
              </a:spcBef>
              <a:buFont typeface="Arial" pitchFamily="34" charset="0"/>
              <a:buChar char="•"/>
            </a:pPr>
            <a:endParaRPr lang="en-AU" sz="2000" b="1" dirty="0" smtClean="0">
              <a:solidFill>
                <a:srgbClr val="58595B"/>
              </a:solidFill>
              <a:latin typeface="HelveticaNeueLT Std" pitchFamily="34" charset="0"/>
            </a:endParaRPr>
          </a:p>
          <a:p>
            <a:pPr marL="285750" indent="-285750">
              <a:spcBef>
                <a:spcPct val="20000"/>
              </a:spcBef>
              <a:buFont typeface="Arial" pitchFamily="34" charset="0"/>
              <a:buChar char="•"/>
            </a:pPr>
            <a:r>
              <a:rPr lang="en-AU" sz="2000" dirty="0" smtClean="0">
                <a:solidFill>
                  <a:srgbClr val="58595B"/>
                </a:solidFill>
                <a:latin typeface="HelveticaNeueLT Std" pitchFamily="34" charset="0"/>
              </a:rPr>
              <a:t>Try to keep your showers to around </a:t>
            </a:r>
            <a:r>
              <a:rPr lang="en-AU" sz="2000" b="1" dirty="0" smtClean="0">
                <a:solidFill>
                  <a:schemeClr val="tx2"/>
                </a:solidFill>
                <a:latin typeface="HelveticaNeueLT Std" pitchFamily="34" charset="0"/>
              </a:rPr>
              <a:t>5 minutes </a:t>
            </a:r>
            <a:r>
              <a:rPr lang="en-AU" sz="2000" dirty="0" smtClean="0">
                <a:solidFill>
                  <a:srgbClr val="58595B"/>
                </a:solidFill>
                <a:latin typeface="HelveticaNeueLT Std" pitchFamily="34" charset="0"/>
              </a:rPr>
              <a:t>or less</a:t>
            </a:r>
          </a:p>
          <a:p>
            <a:pPr marL="285750" indent="-285750">
              <a:spcBef>
                <a:spcPct val="20000"/>
              </a:spcBef>
              <a:buFont typeface="Arial" pitchFamily="34" charset="0"/>
              <a:buChar char="•"/>
            </a:pPr>
            <a:endParaRPr lang="en-AU" sz="2000" dirty="0" smtClean="0">
              <a:solidFill>
                <a:srgbClr val="58595B"/>
              </a:solidFill>
              <a:latin typeface="HelveticaNeueLT Std" pitchFamily="34" charset="0"/>
            </a:endParaRPr>
          </a:p>
          <a:p>
            <a:pPr marL="285750" indent="-285750">
              <a:spcBef>
                <a:spcPct val="20000"/>
              </a:spcBef>
              <a:buFont typeface="Arial" pitchFamily="34" charset="0"/>
              <a:buChar char="•"/>
            </a:pPr>
            <a:r>
              <a:rPr lang="en-AU" sz="2000" dirty="0" smtClean="0">
                <a:solidFill>
                  <a:srgbClr val="58595B"/>
                </a:solidFill>
                <a:latin typeface="HelveticaNeueLT Std" pitchFamily="34" charset="0"/>
              </a:rPr>
              <a:t>Wash your clothes in </a:t>
            </a:r>
            <a:r>
              <a:rPr lang="en-AU" sz="2000" b="1" dirty="0" smtClean="0">
                <a:solidFill>
                  <a:schemeClr val="tx2"/>
                </a:solidFill>
                <a:latin typeface="HelveticaNeueLT Std" pitchFamily="34" charset="0"/>
              </a:rPr>
              <a:t>cold water</a:t>
            </a:r>
          </a:p>
          <a:p>
            <a:pPr marL="285750" indent="-285750">
              <a:spcBef>
                <a:spcPct val="20000"/>
              </a:spcBef>
              <a:buFont typeface="Arial" pitchFamily="34" charset="0"/>
              <a:buChar char="•"/>
            </a:pPr>
            <a:endParaRPr lang="en-AU" sz="2000" dirty="0" smtClean="0">
              <a:solidFill>
                <a:srgbClr val="58595B"/>
              </a:solidFill>
              <a:latin typeface="HelveticaNeueLT Std" pitchFamily="34" charset="0"/>
            </a:endParaRPr>
          </a:p>
        </p:txBody>
      </p:sp>
      <p:sp>
        <p:nvSpPr>
          <p:cNvPr id="6" name="Title 1"/>
          <p:cNvSpPr txBox="1">
            <a:spLocks/>
          </p:cNvSpPr>
          <p:nvPr/>
        </p:nvSpPr>
        <p:spPr>
          <a:xfrm>
            <a:off x="406400" y="414338"/>
            <a:ext cx="8229600" cy="1143000"/>
          </a:xfrm>
          <a:prstGeom prst="rect">
            <a:avLst/>
          </a:prstGeom>
        </p:spPr>
        <p:txBody>
          <a:bodyPr vert="horz" lIns="91440" tIns="45720" rIns="91440" bIns="45720" rtlCol="0" anchor="ctr">
            <a:normAutofit/>
          </a:bodyPr>
          <a:lstStyle/>
          <a:p>
            <a:pPr lvl="0">
              <a:spcBef>
                <a:spcPct val="0"/>
              </a:spcBef>
              <a:defRPr/>
            </a:pPr>
            <a:r>
              <a:rPr lang="en-AU" sz="3600" b="1" dirty="0" smtClean="0">
                <a:solidFill>
                  <a:srgbClr val="ED8B00"/>
                </a:solidFill>
                <a:latin typeface="HelveticaNeueLT Std" pitchFamily="34" charset="0"/>
              </a:rPr>
              <a:t>Saving Energy</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pic>
        <p:nvPicPr>
          <p:cNvPr id="1027" name="Picture 3" descr="C:\Users\karl.barratt\AppData\Local\Microsoft\Windows\Temporary Internet Files\Content.IE5\AQ41YSQM\MC900251407[1].wmf"/>
          <p:cNvPicPr>
            <a:picLocks noChangeAspect="1" noChangeArrowheads="1"/>
          </p:cNvPicPr>
          <p:nvPr/>
        </p:nvPicPr>
        <p:blipFill>
          <a:blip r:embed="rId3" cstate="print"/>
          <a:srcRect/>
          <a:stretch>
            <a:fillRect/>
          </a:stretch>
        </p:blipFill>
        <p:spPr bwMode="auto">
          <a:xfrm>
            <a:off x="6439302" y="1705970"/>
            <a:ext cx="2077515" cy="2077517"/>
          </a:xfrm>
          <a:prstGeom prst="rect">
            <a:avLst/>
          </a:prstGeom>
          <a:noFill/>
        </p:spPr>
      </p:pic>
      <p:pic>
        <p:nvPicPr>
          <p:cNvPr id="7" name="Picture 6"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endParaRPr lang="en-AU" dirty="0" smtClean="0"/>
          </a:p>
          <a:p>
            <a:pPr algn="ctr">
              <a:buNone/>
            </a:pPr>
            <a:r>
              <a:rPr lang="en-AU" sz="5400" b="1" dirty="0" smtClean="0">
                <a:solidFill>
                  <a:schemeClr val="accent1"/>
                </a:solidFill>
              </a:rPr>
              <a:t>Fridges use about 18% of all electricity in the house</a:t>
            </a:r>
          </a:p>
          <a:p>
            <a:pPr algn="ctr">
              <a:buNone/>
            </a:pPr>
            <a:endParaRPr lang="en-AU" sz="5400" dirty="0">
              <a:solidFill>
                <a:schemeClr val="accent1"/>
              </a:solidFill>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45</a:t>
            </a:fld>
            <a:endParaRPr lang="en-AU" dirty="0"/>
          </a:p>
        </p:txBody>
      </p:sp>
      <p:sp>
        <p:nvSpPr>
          <p:cNvPr id="5" name="Content Placeholder 2"/>
          <p:cNvSpPr txBox="1">
            <a:spLocks/>
          </p:cNvSpPr>
          <p:nvPr/>
        </p:nvSpPr>
        <p:spPr>
          <a:xfrm>
            <a:off x="457200" y="1625600"/>
            <a:ext cx="6286500" cy="4711700"/>
          </a:xfrm>
          <a:prstGeom prst="rect">
            <a:avLst/>
          </a:prstGeom>
        </p:spPr>
        <p:txBody>
          <a:bodyPr vert="horz" lIns="91440" tIns="45720" rIns="91440" bIns="45720" rtlCol="0">
            <a:normAutofit/>
          </a:bodyPr>
          <a:lstStyle/>
          <a:p>
            <a:pPr marL="285750" indent="-285750">
              <a:spcBef>
                <a:spcPct val="20000"/>
              </a:spcBef>
              <a:buFont typeface="Arial" pitchFamily="34" charset="0"/>
              <a:buChar char="•"/>
            </a:pPr>
            <a:endParaRPr lang="en-AU" sz="2000" dirty="0" smtClean="0">
              <a:solidFill>
                <a:srgbClr val="58595B"/>
              </a:solidFill>
              <a:latin typeface="HelveticaNeueLT Std" pitchFamily="34" charset="0"/>
            </a:endParaRPr>
          </a:p>
        </p:txBody>
      </p:sp>
      <p:sp>
        <p:nvSpPr>
          <p:cNvPr id="6" name="Title 1"/>
          <p:cNvSpPr txBox="1">
            <a:spLocks/>
          </p:cNvSpPr>
          <p:nvPr/>
        </p:nvSpPr>
        <p:spPr>
          <a:xfrm>
            <a:off x="406400" y="414338"/>
            <a:ext cx="8229600" cy="1143000"/>
          </a:xfrm>
          <a:prstGeom prst="rect">
            <a:avLst/>
          </a:prstGeom>
        </p:spPr>
        <p:txBody>
          <a:bodyPr vert="horz" lIns="91440" tIns="45720" rIns="91440" bIns="45720" rtlCol="0" anchor="ctr">
            <a:normAutofit/>
          </a:bodyPr>
          <a:lstStyle/>
          <a:p>
            <a:pPr lvl="0">
              <a:spcBef>
                <a:spcPct val="0"/>
              </a:spcBef>
              <a:defRPr/>
            </a:pPr>
            <a:r>
              <a:rPr lang="en-AU" sz="3600" b="1" dirty="0" smtClean="0">
                <a:solidFill>
                  <a:srgbClr val="ED8B00"/>
                </a:solidFill>
                <a:latin typeface="HelveticaNeueLT Std" pitchFamily="34" charset="0"/>
              </a:rPr>
              <a:t>Saving Energy</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pic>
        <p:nvPicPr>
          <p:cNvPr id="7" name="Picture 6" descr="PNG LOGO.png"/>
          <p:cNvPicPr>
            <a:picLocks noChangeAspect="1"/>
          </p:cNvPicPr>
          <p:nvPr/>
        </p:nvPicPr>
        <p:blipFill>
          <a:blip r:embed="rId3"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A29635-FE59-4762-8364-AEC537C4FF32}" type="slidenum">
              <a:rPr lang="en-AU" smtClean="0"/>
              <a:pPr/>
              <a:t>46</a:t>
            </a:fld>
            <a:endParaRPr lang="en-AU" dirty="0"/>
          </a:p>
        </p:txBody>
      </p:sp>
      <p:sp>
        <p:nvSpPr>
          <p:cNvPr id="5" name="Content Placeholder 2"/>
          <p:cNvSpPr txBox="1">
            <a:spLocks/>
          </p:cNvSpPr>
          <p:nvPr/>
        </p:nvSpPr>
        <p:spPr>
          <a:xfrm>
            <a:off x="457200" y="1625600"/>
            <a:ext cx="6286500" cy="4711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400" b="1" i="0" u="none" strike="noStrike" kern="1200" cap="none" spc="0" normalizeH="0" baseline="0" noProof="0" dirty="0" smtClean="0">
                <a:ln>
                  <a:noFill/>
                </a:ln>
                <a:solidFill>
                  <a:srgbClr val="58595B"/>
                </a:solidFill>
                <a:effectLst/>
                <a:uLnTx/>
                <a:uFillTx/>
                <a:latin typeface="HelveticaNeueLT Std" pitchFamily="34" charset="0"/>
                <a:ea typeface="+mn-ea"/>
                <a:cs typeface="+mn-cs"/>
              </a:rPr>
              <a:t>Top tips – Fridge &amp; Freezers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AU" sz="2400" b="1" dirty="0" smtClean="0">
              <a:solidFill>
                <a:srgbClr val="58595B"/>
              </a:solidFill>
              <a:latin typeface="HelveticaNeueLT Std" pitchFamily="34" charset="0"/>
            </a:endParaRPr>
          </a:p>
          <a:p>
            <a:pPr marL="342900" marR="0" lvl="0" indent="-3429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a:pPr>
            <a:r>
              <a:rPr lang="en-AU" sz="2000" dirty="0" smtClean="0">
                <a:solidFill>
                  <a:srgbClr val="58595B"/>
                </a:solidFill>
                <a:latin typeface="HelveticaNeueLT Std" pitchFamily="34" charset="0"/>
              </a:rPr>
              <a:t>Food stays fresh in a fridge at </a:t>
            </a:r>
            <a:r>
              <a:rPr lang="en-AU" sz="2000" b="1" dirty="0" smtClean="0">
                <a:solidFill>
                  <a:schemeClr val="tx2"/>
                </a:solidFill>
                <a:latin typeface="HelveticaNeueLT Std" pitchFamily="34" charset="0"/>
              </a:rPr>
              <a:t>3 to 5</a:t>
            </a:r>
            <a:r>
              <a:rPr lang="en-AU" sz="2000" b="1" baseline="30000" dirty="0" smtClean="0">
                <a:solidFill>
                  <a:schemeClr val="tx2"/>
                </a:solidFill>
                <a:latin typeface="HelveticaNeueLT Std" pitchFamily="34" charset="0"/>
              </a:rPr>
              <a:t>o</a:t>
            </a:r>
            <a:r>
              <a:rPr lang="en-AU" sz="2000" b="1" dirty="0" smtClean="0">
                <a:solidFill>
                  <a:schemeClr val="tx2"/>
                </a:solidFill>
                <a:latin typeface="HelveticaNeueLT Std" pitchFamily="34" charset="0"/>
              </a:rPr>
              <a:t>C</a:t>
            </a:r>
            <a:r>
              <a:rPr lang="en-AU" sz="2000" dirty="0" smtClean="0">
                <a:solidFill>
                  <a:srgbClr val="58595B"/>
                </a:solidFill>
                <a:latin typeface="HelveticaNeueLT Std" pitchFamily="34" charset="0"/>
              </a:rPr>
              <a:t>, colder temperatures cost more</a:t>
            </a:r>
          </a:p>
          <a:p>
            <a:pPr marL="342900" lvl="0" indent="-342900">
              <a:spcBef>
                <a:spcPct val="20000"/>
              </a:spcBef>
              <a:buClr>
                <a:schemeClr val="accent6"/>
              </a:buClr>
              <a:buFont typeface="Arial" pitchFamily="34" charset="0"/>
              <a:buChar char="•"/>
              <a:defRPr/>
            </a:pPr>
            <a:endParaRPr lang="en-AU" sz="2000" dirty="0" smtClean="0">
              <a:solidFill>
                <a:srgbClr val="58595B"/>
              </a:solidFill>
              <a:latin typeface="HelveticaNeueLT Std" pitchFamily="34" charset="0"/>
            </a:endParaRPr>
          </a:p>
          <a:p>
            <a:pPr marL="342900" lvl="0" indent="-342900">
              <a:spcBef>
                <a:spcPct val="20000"/>
              </a:spcBef>
              <a:buClr>
                <a:schemeClr val="accent6"/>
              </a:buClr>
              <a:buFont typeface="Arial" pitchFamily="34" charset="0"/>
              <a:buChar char="•"/>
              <a:defRPr/>
            </a:pPr>
            <a:r>
              <a:rPr lang="en-AU" sz="2000" dirty="0" smtClean="0">
                <a:solidFill>
                  <a:srgbClr val="58595B"/>
                </a:solidFill>
                <a:latin typeface="HelveticaNeueLT Std" pitchFamily="34" charset="0"/>
              </a:rPr>
              <a:t>Food stays fresh in a freezer at </a:t>
            </a:r>
            <a:r>
              <a:rPr lang="en-AU" sz="2000" b="1" dirty="0" smtClean="0">
                <a:solidFill>
                  <a:schemeClr val="tx2"/>
                </a:solidFill>
                <a:latin typeface="HelveticaNeueLT Std" pitchFamily="34" charset="0"/>
              </a:rPr>
              <a:t>-15</a:t>
            </a:r>
            <a:r>
              <a:rPr lang="en-AU" sz="2000" b="1" baseline="30000" dirty="0" smtClean="0">
                <a:solidFill>
                  <a:schemeClr val="tx2"/>
                </a:solidFill>
                <a:latin typeface="HelveticaNeueLT Std" pitchFamily="34" charset="0"/>
              </a:rPr>
              <a:t>o</a:t>
            </a:r>
            <a:r>
              <a:rPr lang="en-AU" sz="2000" b="1" dirty="0" smtClean="0">
                <a:solidFill>
                  <a:schemeClr val="tx2"/>
                </a:solidFill>
                <a:latin typeface="HelveticaNeueLT Std" pitchFamily="34" charset="0"/>
              </a:rPr>
              <a:t>C to -18</a:t>
            </a:r>
            <a:r>
              <a:rPr lang="en-AU" sz="2000" b="1" baseline="30000" dirty="0" smtClean="0">
                <a:solidFill>
                  <a:schemeClr val="tx2"/>
                </a:solidFill>
                <a:latin typeface="HelveticaNeueLT Std" pitchFamily="34" charset="0"/>
              </a:rPr>
              <a:t>o</a:t>
            </a:r>
            <a:r>
              <a:rPr lang="en-AU" sz="2000" b="1" dirty="0" smtClean="0">
                <a:solidFill>
                  <a:schemeClr val="tx2"/>
                </a:solidFill>
                <a:latin typeface="HelveticaNeueLT Std" pitchFamily="34" charset="0"/>
              </a:rPr>
              <a:t>C</a:t>
            </a:r>
          </a:p>
          <a:p>
            <a:pPr marL="342900" lvl="0" indent="-342900">
              <a:spcBef>
                <a:spcPct val="20000"/>
              </a:spcBef>
              <a:buClr>
                <a:schemeClr val="accent6"/>
              </a:buClr>
              <a:buFont typeface="Arial" pitchFamily="34" charset="0"/>
              <a:buChar char="•"/>
              <a:defRPr/>
            </a:pPr>
            <a:endParaRPr lang="en-AU" sz="2000" dirty="0" smtClean="0">
              <a:solidFill>
                <a:srgbClr val="58595B"/>
              </a:solidFill>
              <a:latin typeface="HelveticaNeueLT Std" pitchFamily="34" charset="0"/>
            </a:endParaRPr>
          </a:p>
          <a:p>
            <a:pPr marL="342900" lvl="0" indent="-342900">
              <a:spcBef>
                <a:spcPct val="20000"/>
              </a:spcBef>
              <a:buClr>
                <a:schemeClr val="accent6"/>
              </a:buClr>
              <a:buFont typeface="Arial" pitchFamily="34" charset="0"/>
              <a:buChar char="•"/>
              <a:defRPr/>
            </a:pPr>
            <a:r>
              <a:rPr lang="en-AU" sz="2000" dirty="0" smtClean="0">
                <a:solidFill>
                  <a:srgbClr val="58595B"/>
                </a:solidFill>
                <a:latin typeface="HelveticaNeueLT Std" pitchFamily="34" charset="0"/>
              </a:rPr>
              <a:t>Fridges and freezers will cost less if </a:t>
            </a:r>
            <a:r>
              <a:rPr lang="en-AU" sz="2000" b="1" dirty="0" smtClean="0">
                <a:solidFill>
                  <a:schemeClr val="tx2"/>
                </a:solidFill>
                <a:latin typeface="HelveticaNeueLT Std" pitchFamily="34" charset="0"/>
              </a:rPr>
              <a:t>kept cool </a:t>
            </a:r>
            <a:r>
              <a:rPr lang="en-AU" sz="2000" dirty="0" smtClean="0">
                <a:solidFill>
                  <a:srgbClr val="58595B"/>
                </a:solidFill>
                <a:latin typeface="HelveticaNeueLT Std" pitchFamily="34" charset="0"/>
              </a:rPr>
              <a:t>away from the sun </a:t>
            </a:r>
            <a:r>
              <a:rPr lang="en-AU" sz="2000" smtClean="0">
                <a:solidFill>
                  <a:srgbClr val="58595B"/>
                </a:solidFill>
                <a:latin typeface="HelveticaNeueLT Std" pitchFamily="34" charset="0"/>
              </a:rPr>
              <a:t>or heaters and </a:t>
            </a:r>
            <a:r>
              <a:rPr lang="en-AU" sz="2000" b="1" smtClean="0">
                <a:solidFill>
                  <a:schemeClr val="accent1">
                    <a:lumMod val="75000"/>
                  </a:schemeClr>
                </a:solidFill>
                <a:latin typeface="HelveticaNeueLT Std" pitchFamily="34" charset="0"/>
              </a:rPr>
              <a:t>ventilated</a:t>
            </a:r>
            <a:endParaRPr lang="en-AU" sz="2000" dirty="0" smtClean="0">
              <a:solidFill>
                <a:srgbClr val="58595B"/>
              </a:solidFill>
              <a:latin typeface="HelveticaNeueLT Std" pitchFamily="34" charset="0"/>
            </a:endParaRPr>
          </a:p>
          <a:p>
            <a:pPr marL="342900" lvl="0" indent="-342900">
              <a:spcBef>
                <a:spcPct val="20000"/>
              </a:spcBef>
              <a:buClr>
                <a:schemeClr val="accent6"/>
              </a:buClr>
              <a:buFont typeface="Arial" pitchFamily="34" charset="0"/>
              <a:buChar char="•"/>
              <a:defRPr/>
            </a:pPr>
            <a:endParaRPr lang="en-AU" sz="2000" dirty="0" smtClean="0">
              <a:solidFill>
                <a:srgbClr val="58595B"/>
              </a:solidFill>
              <a:latin typeface="HelveticaNeueLT Std" pitchFamily="34" charset="0"/>
            </a:endParaRPr>
          </a:p>
          <a:p>
            <a:pPr marL="342900" lvl="0" indent="-342900">
              <a:spcBef>
                <a:spcPct val="20000"/>
              </a:spcBef>
              <a:buClr>
                <a:schemeClr val="accent6"/>
              </a:buClr>
              <a:buFont typeface="Arial" pitchFamily="34" charset="0"/>
              <a:buChar char="•"/>
              <a:defRPr/>
            </a:pPr>
            <a:r>
              <a:rPr kumimoji="0" lang="en-AU" sz="2000" b="1" i="0" u="none" strike="noStrike" kern="1200" cap="none" spc="0" normalizeH="0" baseline="0" noProof="0" dirty="0" smtClean="0">
                <a:ln>
                  <a:noFill/>
                </a:ln>
                <a:solidFill>
                  <a:schemeClr val="tx2"/>
                </a:solidFill>
                <a:effectLst/>
                <a:uLnTx/>
                <a:uFillTx/>
                <a:latin typeface="HelveticaNeueLT Std" pitchFamily="34" charset="0"/>
                <a:ea typeface="+mn-ea"/>
                <a:cs typeface="+mn-cs"/>
              </a:rPr>
              <a:t>Turn off </a:t>
            </a:r>
            <a:r>
              <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rPr>
              <a:t>second fridges or freezers when you don’t need them</a:t>
            </a:r>
          </a:p>
          <a:p>
            <a:pPr marL="285750" indent="-285750">
              <a:spcBef>
                <a:spcPct val="20000"/>
              </a:spcBef>
              <a:buFont typeface="Arial" pitchFamily="34" charset="0"/>
              <a:buChar char="•"/>
            </a:pPr>
            <a:endParaRPr lang="en-AU" sz="2000" dirty="0" smtClean="0">
              <a:solidFill>
                <a:srgbClr val="58595B"/>
              </a:solidFill>
              <a:latin typeface="HelveticaNeueLT Std" pitchFamily="34" charset="0"/>
            </a:endParaRPr>
          </a:p>
        </p:txBody>
      </p:sp>
      <p:sp>
        <p:nvSpPr>
          <p:cNvPr id="6" name="Title 1"/>
          <p:cNvSpPr txBox="1">
            <a:spLocks/>
          </p:cNvSpPr>
          <p:nvPr/>
        </p:nvSpPr>
        <p:spPr>
          <a:xfrm>
            <a:off x="406400" y="414338"/>
            <a:ext cx="8229600" cy="1143000"/>
          </a:xfrm>
          <a:prstGeom prst="rect">
            <a:avLst/>
          </a:prstGeom>
        </p:spPr>
        <p:txBody>
          <a:bodyPr vert="horz" lIns="91440" tIns="45720" rIns="91440" bIns="45720" rtlCol="0" anchor="ctr">
            <a:normAutofit/>
          </a:bodyPr>
          <a:lstStyle/>
          <a:p>
            <a:pPr lvl="0">
              <a:spcBef>
                <a:spcPct val="0"/>
              </a:spcBef>
              <a:defRPr/>
            </a:pPr>
            <a:r>
              <a:rPr lang="en-AU" sz="3600" b="1" dirty="0" smtClean="0">
                <a:solidFill>
                  <a:srgbClr val="ED8B00"/>
                </a:solidFill>
                <a:latin typeface="HelveticaNeueLT Std" pitchFamily="34" charset="0"/>
              </a:rPr>
              <a:t>Saving Energy</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pic>
        <p:nvPicPr>
          <p:cNvPr id="2050" name="Picture 2" descr="C:\Users\karl.barratt\AppData\Local\Microsoft\Windows\Temporary Internet Files\Content.IE5\QCYVF4EJ\MP900409423[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714702" y="2632011"/>
            <a:ext cx="1898280" cy="2854390"/>
          </a:xfrm>
          <a:prstGeom prst="rect">
            <a:avLst/>
          </a:prstGeom>
          <a:noFill/>
          <a:ln>
            <a:solidFill>
              <a:schemeClr val="tx1"/>
            </a:solidFill>
          </a:ln>
        </p:spPr>
      </p:pic>
      <p:pic>
        <p:nvPicPr>
          <p:cNvPr id="7" name="Picture 6" descr="PNG LOGO.png"/>
          <p:cNvPicPr>
            <a:picLocks noChangeAspect="1"/>
          </p:cNvPicPr>
          <p:nvPr/>
        </p:nvPicPr>
        <p:blipFill>
          <a:blip r:embed="rId4" cstate="print"/>
          <a:stretch>
            <a:fillRect/>
          </a:stretch>
        </p:blipFill>
        <p:spPr>
          <a:xfrm>
            <a:off x="280419" y="6030718"/>
            <a:ext cx="2164482" cy="60841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Energy Saving Quiz</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0" y="1600201"/>
            <a:ext cx="8229600" cy="596900"/>
          </a:xfrm>
        </p:spPr>
        <p:txBody>
          <a:bodyPr>
            <a:normAutofit fontScale="92500" lnSpcReduction="20000"/>
          </a:bodyPr>
          <a:lstStyle/>
          <a:p>
            <a:pPr marL="457200" indent="-457200">
              <a:buFont typeface="+mj-lt"/>
              <a:buAutoNum type="arabicPeriod"/>
            </a:pPr>
            <a:r>
              <a:rPr lang="en-AU" sz="2200" dirty="0" smtClean="0">
                <a:solidFill>
                  <a:srgbClr val="58595B"/>
                </a:solidFill>
                <a:latin typeface="HelveticaNeueLT Std" pitchFamily="34" charset="0"/>
              </a:rPr>
              <a:t>Is it cheaper to turn a heater off or leave it running while you’re out?</a:t>
            </a:r>
          </a:p>
          <a:p>
            <a:endParaRPr lang="en-AU" sz="2000" dirty="0" smtClean="0">
              <a:solidFill>
                <a:srgbClr val="58595B"/>
              </a:solidFill>
              <a:latin typeface="HelveticaNeueLT Std" pitchFamily="34" charset="0"/>
            </a:endParaRPr>
          </a:p>
          <a:p>
            <a:pPr>
              <a:buNone/>
            </a:pPr>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47</a:t>
            </a:fld>
            <a:endParaRPr lang="en-AU" dirty="0"/>
          </a:p>
        </p:txBody>
      </p:sp>
      <p:sp>
        <p:nvSpPr>
          <p:cNvPr id="5" name="TextBox 4"/>
          <p:cNvSpPr txBox="1"/>
          <p:nvPr/>
        </p:nvSpPr>
        <p:spPr>
          <a:xfrm>
            <a:off x="871572" y="2059759"/>
            <a:ext cx="7730165" cy="707886"/>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 it is always cheaper to turn a heater off when leaving as you get charged for how long you use appliances</a:t>
            </a:r>
          </a:p>
        </p:txBody>
      </p:sp>
      <p:sp>
        <p:nvSpPr>
          <p:cNvPr id="6" name="Content Placeholder 2"/>
          <p:cNvSpPr txBox="1">
            <a:spLocks/>
          </p:cNvSpPr>
          <p:nvPr/>
        </p:nvSpPr>
        <p:spPr>
          <a:xfrm>
            <a:off x="393700" y="2794001"/>
            <a:ext cx="8229600" cy="596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7" name="Content Placeholder 2"/>
          <p:cNvSpPr txBox="1">
            <a:spLocks/>
          </p:cNvSpPr>
          <p:nvPr/>
        </p:nvSpPr>
        <p:spPr>
          <a:xfrm>
            <a:off x="444500" y="2781301"/>
            <a:ext cx="8229600" cy="596900"/>
          </a:xfrm>
          <a:prstGeom prst="rect">
            <a:avLst/>
          </a:prstGeom>
        </p:spPr>
        <p:txBody>
          <a:bodyPr vert="horz" lIns="91440" tIns="45720" rIns="91440" bIns="45720" rtlCol="0">
            <a:normAutofit fontScale="92500" lnSpcReduction="20000"/>
          </a:bodyPr>
          <a:lstStyle/>
          <a:p>
            <a:pPr marL="457200" marR="0" lvl="0" indent="-457200" algn="l" defTabSz="914400" rtl="0" eaLnBrk="1" fontAlgn="auto" latinLnBrk="0" hangingPunct="1">
              <a:lnSpc>
                <a:spcPct val="100000"/>
              </a:lnSpc>
              <a:spcBef>
                <a:spcPct val="20000"/>
              </a:spcBef>
              <a:spcAft>
                <a:spcPts val="0"/>
              </a:spcAft>
              <a:buClrTx/>
              <a:buSzTx/>
              <a:tabLst/>
              <a:defRPr/>
            </a:pPr>
            <a:r>
              <a:rPr kumimoji="0" lang="en-AU" sz="2200" b="0" i="0" u="none" strike="noStrike" kern="1200" cap="none" spc="0" normalizeH="0" baseline="0" noProof="0" dirty="0" smtClean="0">
                <a:ln>
                  <a:noFill/>
                </a:ln>
                <a:solidFill>
                  <a:srgbClr val="58595B"/>
                </a:solidFill>
                <a:effectLst/>
                <a:uLnTx/>
                <a:uFillTx/>
                <a:latin typeface="HelveticaNeueLT Std" pitchFamily="34" charset="0"/>
                <a:ea typeface="+mn-ea"/>
                <a:cs typeface="+mn-cs"/>
              </a:rPr>
              <a:t>2.    On a hot day, is it better to close your curtains or put some shading up outside?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8" name="TextBox 7"/>
          <p:cNvSpPr txBox="1"/>
          <p:nvPr/>
        </p:nvSpPr>
        <p:spPr>
          <a:xfrm>
            <a:off x="960772" y="3297865"/>
            <a:ext cx="5939758" cy="400110"/>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it is much better to put shading up outside</a:t>
            </a:r>
          </a:p>
        </p:txBody>
      </p:sp>
      <p:sp>
        <p:nvSpPr>
          <p:cNvPr id="9" name="Content Placeholder 2"/>
          <p:cNvSpPr txBox="1">
            <a:spLocks/>
          </p:cNvSpPr>
          <p:nvPr/>
        </p:nvSpPr>
        <p:spPr>
          <a:xfrm>
            <a:off x="463103" y="3898901"/>
            <a:ext cx="8229600" cy="5969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r>
              <a:rPr lang="en-AU" sz="2000" dirty="0" smtClean="0">
                <a:solidFill>
                  <a:srgbClr val="58595B"/>
                </a:solidFill>
                <a:latin typeface="HelveticaNeueLT Std" pitchFamily="34" charset="0"/>
              </a:rPr>
              <a:t>3</a:t>
            </a:r>
            <a:r>
              <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rPr>
              <a:t>.    Which is cheaper a fan or an air-conditioner?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10" name="TextBox 9"/>
          <p:cNvSpPr txBox="1"/>
          <p:nvPr/>
        </p:nvSpPr>
        <p:spPr>
          <a:xfrm>
            <a:off x="937156" y="4272805"/>
            <a:ext cx="6756400" cy="400110"/>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a fan is about 20  to 40 times cheaper</a:t>
            </a:r>
          </a:p>
        </p:txBody>
      </p:sp>
      <p:sp>
        <p:nvSpPr>
          <p:cNvPr id="11" name="Content Placeholder 2"/>
          <p:cNvSpPr txBox="1">
            <a:spLocks/>
          </p:cNvSpPr>
          <p:nvPr/>
        </p:nvSpPr>
        <p:spPr>
          <a:xfrm>
            <a:off x="445386" y="4827478"/>
            <a:ext cx="8229600" cy="5969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r>
              <a:rPr lang="en-AU" sz="2000" noProof="0" dirty="0" smtClean="0">
                <a:solidFill>
                  <a:srgbClr val="58595B"/>
                </a:solidFill>
                <a:latin typeface="HelveticaNeueLT Std" pitchFamily="34" charset="0"/>
              </a:rPr>
              <a:t>4.     Is it</a:t>
            </a:r>
            <a:r>
              <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rPr>
              <a:t> cheaper to wash clothes in warm or cold water?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12" name="TextBox 11"/>
          <p:cNvSpPr txBox="1"/>
          <p:nvPr/>
        </p:nvSpPr>
        <p:spPr>
          <a:xfrm>
            <a:off x="908787" y="5190746"/>
            <a:ext cx="8213947" cy="400110"/>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 washing clothes in cold water is cheaper</a:t>
            </a:r>
          </a:p>
        </p:txBody>
      </p:sp>
      <p:sp>
        <p:nvSpPr>
          <p:cNvPr id="14" name="Content Placeholder 2"/>
          <p:cNvSpPr txBox="1">
            <a:spLocks/>
          </p:cNvSpPr>
          <p:nvPr/>
        </p:nvSpPr>
        <p:spPr>
          <a:xfrm>
            <a:off x="459557" y="5745422"/>
            <a:ext cx="8229600" cy="5969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r>
              <a:rPr lang="en-AU" sz="2000" dirty="0" smtClean="0">
                <a:solidFill>
                  <a:srgbClr val="58595B"/>
                </a:solidFill>
                <a:latin typeface="HelveticaNeueLT Std" pitchFamily="34" charset="0"/>
              </a:rPr>
              <a:t>5</a:t>
            </a:r>
            <a:r>
              <a:rPr lang="en-AU" sz="2000" noProof="0" dirty="0" smtClean="0">
                <a:solidFill>
                  <a:srgbClr val="58595B"/>
                </a:solidFill>
                <a:latin typeface="HelveticaNeueLT Std" pitchFamily="34" charset="0"/>
              </a:rPr>
              <a:t>.     What </a:t>
            </a:r>
            <a:r>
              <a:rPr lang="en-AU" sz="2000" dirty="0" smtClean="0">
                <a:solidFill>
                  <a:srgbClr val="58595B"/>
                </a:solidFill>
                <a:latin typeface="HelveticaNeueLT Std" pitchFamily="34" charset="0"/>
              </a:rPr>
              <a:t>temperature is best to keep food fresh in a fridge?</a:t>
            </a: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15" name="TextBox 14"/>
          <p:cNvSpPr txBox="1"/>
          <p:nvPr/>
        </p:nvSpPr>
        <p:spPr>
          <a:xfrm>
            <a:off x="940686" y="6140587"/>
            <a:ext cx="8213947" cy="400110"/>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between 3</a:t>
            </a:r>
            <a:r>
              <a:rPr lang="en-AU" sz="2000" b="1" baseline="30000" dirty="0" smtClean="0">
                <a:solidFill>
                  <a:schemeClr val="accent1">
                    <a:lumMod val="75000"/>
                  </a:schemeClr>
                </a:solidFill>
                <a:latin typeface="HelveticaNeueLT Std" pitchFamily="34" charset="0"/>
              </a:rPr>
              <a:t>o</a:t>
            </a:r>
            <a:r>
              <a:rPr lang="en-AU" sz="2000" b="1" dirty="0" smtClean="0">
                <a:solidFill>
                  <a:schemeClr val="accent1">
                    <a:lumMod val="75000"/>
                  </a:schemeClr>
                </a:solidFill>
                <a:latin typeface="HelveticaNeueLT Std" pitchFamily="34" charset="0"/>
              </a:rPr>
              <a:t>C and 5</a:t>
            </a:r>
            <a:r>
              <a:rPr lang="en-AU" sz="2000" b="1" baseline="30000" dirty="0" smtClean="0">
                <a:solidFill>
                  <a:schemeClr val="accent1">
                    <a:lumMod val="75000"/>
                  </a:schemeClr>
                </a:solidFill>
                <a:latin typeface="HelveticaNeueLT Std" pitchFamily="34" charset="0"/>
              </a:rPr>
              <a:t>o</a:t>
            </a:r>
            <a:r>
              <a:rPr lang="en-AU" sz="2000" b="1" dirty="0" smtClean="0">
                <a:solidFill>
                  <a:schemeClr val="accent1">
                    <a:lumMod val="75000"/>
                  </a:schemeClr>
                </a:solidFill>
                <a:latin typeface="HelveticaNeueLT Std" pitchFamily="34"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down)">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p:bldP spid="10" grpId="0" build="allAtOnce"/>
      <p:bldP spid="12" grpId="0" build="allAtOnce"/>
      <p:bldP spid="15"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Energy Saving Quiz</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0" y="1600201"/>
            <a:ext cx="8229600" cy="596900"/>
          </a:xfrm>
        </p:spPr>
        <p:txBody>
          <a:bodyPr>
            <a:normAutofit fontScale="85000" lnSpcReduction="20000"/>
          </a:bodyPr>
          <a:lstStyle/>
          <a:p>
            <a:pPr marL="457200" indent="-457200">
              <a:buNone/>
            </a:pPr>
            <a:r>
              <a:rPr lang="en-AU" sz="2200" dirty="0" smtClean="0">
                <a:solidFill>
                  <a:srgbClr val="58595B"/>
                </a:solidFill>
                <a:latin typeface="HelveticaNeueLT Std" pitchFamily="34" charset="0"/>
              </a:rPr>
              <a:t>6.   How much energy does heating and cooling use in the average house?  Is it 10%, 25%, or 40%?</a:t>
            </a:r>
          </a:p>
          <a:p>
            <a:endParaRPr lang="en-AU" sz="2000" dirty="0" smtClean="0">
              <a:solidFill>
                <a:srgbClr val="58595B"/>
              </a:solidFill>
              <a:latin typeface="HelveticaNeueLT Std" pitchFamily="34" charset="0"/>
            </a:endParaRPr>
          </a:p>
          <a:p>
            <a:pPr>
              <a:buNone/>
            </a:pPr>
            <a:endParaRPr lang="en-AU" sz="2000" dirty="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48</a:t>
            </a:fld>
            <a:endParaRPr lang="en-AU" dirty="0"/>
          </a:p>
        </p:txBody>
      </p:sp>
      <p:sp>
        <p:nvSpPr>
          <p:cNvPr id="5" name="TextBox 4"/>
          <p:cNvSpPr txBox="1"/>
          <p:nvPr/>
        </p:nvSpPr>
        <p:spPr>
          <a:xfrm>
            <a:off x="871572" y="2059759"/>
            <a:ext cx="7730165" cy="707886"/>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 40% of the energy you use goes towards heating and cooling</a:t>
            </a:r>
          </a:p>
        </p:txBody>
      </p:sp>
      <p:sp>
        <p:nvSpPr>
          <p:cNvPr id="6" name="Content Placeholder 2"/>
          <p:cNvSpPr txBox="1">
            <a:spLocks/>
          </p:cNvSpPr>
          <p:nvPr/>
        </p:nvSpPr>
        <p:spPr>
          <a:xfrm>
            <a:off x="393700" y="2794001"/>
            <a:ext cx="8229600" cy="596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7" name="Content Placeholder 2"/>
          <p:cNvSpPr txBox="1">
            <a:spLocks/>
          </p:cNvSpPr>
          <p:nvPr/>
        </p:nvSpPr>
        <p:spPr>
          <a:xfrm>
            <a:off x="444500" y="2781301"/>
            <a:ext cx="8229600" cy="5969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r>
              <a:rPr lang="en-AU" sz="2200" dirty="0" smtClean="0">
                <a:solidFill>
                  <a:srgbClr val="58595B"/>
                </a:solidFill>
                <a:latin typeface="HelveticaNeueLT Std" pitchFamily="34" charset="0"/>
              </a:rPr>
              <a:t>7</a:t>
            </a:r>
            <a:r>
              <a:rPr kumimoji="0" lang="en-AU" sz="2200" b="0" i="0" u="none" strike="noStrike" kern="1200" cap="none" spc="0" normalizeH="0" baseline="0" noProof="0" dirty="0" smtClean="0">
                <a:ln>
                  <a:noFill/>
                </a:ln>
                <a:solidFill>
                  <a:srgbClr val="58595B"/>
                </a:solidFill>
                <a:effectLst/>
                <a:uLnTx/>
                <a:uFillTx/>
                <a:latin typeface="HelveticaNeueLT Std" pitchFamily="34" charset="0"/>
                <a:ea typeface="+mn-ea"/>
                <a:cs typeface="+mn-cs"/>
              </a:rPr>
              <a:t>.    What temperature is recommended</a:t>
            </a:r>
            <a:r>
              <a:rPr kumimoji="0" lang="en-AU" sz="2200" b="0" i="0" u="none" strike="noStrike" kern="1200" cap="none" spc="0" normalizeH="0" noProof="0" dirty="0" smtClean="0">
                <a:ln>
                  <a:noFill/>
                </a:ln>
                <a:solidFill>
                  <a:srgbClr val="58595B"/>
                </a:solidFill>
                <a:effectLst/>
                <a:uLnTx/>
                <a:uFillTx/>
                <a:latin typeface="HelveticaNeueLT Std" pitchFamily="34" charset="0"/>
                <a:ea typeface="+mn-ea"/>
                <a:cs typeface="+mn-cs"/>
              </a:rPr>
              <a:t> </a:t>
            </a:r>
            <a:r>
              <a:rPr kumimoji="0" lang="en-AU" sz="2200" b="0" i="0" u="none" strike="noStrike" kern="1200" cap="none" spc="0" normalizeH="0" noProof="0" dirty="0" err="1" smtClean="0">
                <a:ln>
                  <a:noFill/>
                </a:ln>
                <a:solidFill>
                  <a:srgbClr val="58595B"/>
                </a:solidFill>
                <a:effectLst/>
                <a:uLnTx/>
                <a:uFillTx/>
                <a:latin typeface="HelveticaNeueLT Std" pitchFamily="34" charset="0"/>
                <a:ea typeface="+mn-ea"/>
                <a:cs typeface="+mn-cs"/>
              </a:rPr>
              <a:t>fo</a:t>
            </a:r>
            <a:r>
              <a:rPr lang="en-AU" sz="2200" dirty="0" smtClean="0">
                <a:solidFill>
                  <a:srgbClr val="58595B"/>
                </a:solidFill>
                <a:latin typeface="HelveticaNeueLT Std" pitchFamily="34" charset="0"/>
              </a:rPr>
              <a:t>r heating your home?</a:t>
            </a:r>
            <a:endParaRPr kumimoji="0" lang="en-AU" sz="22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8" name="TextBox 7"/>
          <p:cNvSpPr txBox="1"/>
          <p:nvPr/>
        </p:nvSpPr>
        <p:spPr>
          <a:xfrm>
            <a:off x="960772" y="3212801"/>
            <a:ext cx="7651600" cy="707886"/>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20</a:t>
            </a:r>
            <a:r>
              <a:rPr lang="en-AU" sz="2000" b="1" baseline="30000" dirty="0" smtClean="0">
                <a:solidFill>
                  <a:schemeClr val="accent1">
                    <a:lumMod val="75000"/>
                  </a:schemeClr>
                </a:solidFill>
                <a:latin typeface="HelveticaNeueLT Std" pitchFamily="34" charset="0"/>
              </a:rPr>
              <a:t>o</a:t>
            </a:r>
            <a:r>
              <a:rPr lang="en-AU" sz="2000" b="1" dirty="0" smtClean="0">
                <a:solidFill>
                  <a:schemeClr val="accent1">
                    <a:lumMod val="75000"/>
                  </a:schemeClr>
                </a:solidFill>
                <a:latin typeface="HelveticaNeueLT Std" pitchFamily="34" charset="0"/>
              </a:rPr>
              <a:t>C or whatever is comfortable.  Remember every 1</a:t>
            </a:r>
            <a:r>
              <a:rPr lang="en-AU" sz="2000" b="1" baseline="30000" dirty="0" smtClean="0">
                <a:solidFill>
                  <a:schemeClr val="accent1">
                    <a:lumMod val="75000"/>
                  </a:schemeClr>
                </a:solidFill>
                <a:latin typeface="HelveticaNeueLT Std" pitchFamily="34" charset="0"/>
              </a:rPr>
              <a:t>o</a:t>
            </a:r>
            <a:r>
              <a:rPr lang="en-AU" sz="2000" b="1" dirty="0" smtClean="0">
                <a:solidFill>
                  <a:schemeClr val="accent1">
                    <a:lumMod val="75000"/>
                  </a:schemeClr>
                </a:solidFill>
                <a:latin typeface="HelveticaNeueLT Std" pitchFamily="34" charset="0"/>
              </a:rPr>
              <a:t>C extra costs more!</a:t>
            </a:r>
          </a:p>
        </p:txBody>
      </p:sp>
      <p:sp>
        <p:nvSpPr>
          <p:cNvPr id="9" name="Content Placeholder 2"/>
          <p:cNvSpPr txBox="1">
            <a:spLocks/>
          </p:cNvSpPr>
          <p:nvPr/>
        </p:nvSpPr>
        <p:spPr>
          <a:xfrm>
            <a:off x="463103" y="3898901"/>
            <a:ext cx="8229600" cy="5969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r>
              <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rPr>
              <a:t>8.    What is best to do with </a:t>
            </a:r>
            <a:r>
              <a:rPr lang="en-AU" sz="2000" dirty="0" smtClean="0">
                <a:solidFill>
                  <a:srgbClr val="58595B"/>
                </a:solidFill>
                <a:latin typeface="HelveticaNeueLT Std" pitchFamily="34" charset="0"/>
              </a:rPr>
              <a:t>2 half full fridges?</a:t>
            </a: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10" name="TextBox 9"/>
          <p:cNvSpPr txBox="1"/>
          <p:nvPr/>
        </p:nvSpPr>
        <p:spPr>
          <a:xfrm>
            <a:off x="937155" y="4272805"/>
            <a:ext cx="7622053" cy="400110"/>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fill one up fully and turn the other one off until you need it</a:t>
            </a:r>
          </a:p>
        </p:txBody>
      </p:sp>
      <p:sp>
        <p:nvSpPr>
          <p:cNvPr id="11" name="Content Placeholder 2"/>
          <p:cNvSpPr txBox="1">
            <a:spLocks/>
          </p:cNvSpPr>
          <p:nvPr/>
        </p:nvSpPr>
        <p:spPr>
          <a:xfrm>
            <a:off x="445386" y="4827478"/>
            <a:ext cx="8229600" cy="5969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r>
              <a:rPr lang="en-AU" sz="2000" noProof="0" dirty="0" smtClean="0">
                <a:solidFill>
                  <a:srgbClr val="58595B"/>
                </a:solidFill>
                <a:latin typeface="HelveticaNeueLT Std" pitchFamily="34" charset="0"/>
              </a:rPr>
              <a:t>9.     What is a good time to aim for to save energy in the shower</a:t>
            </a:r>
            <a:r>
              <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12" name="TextBox 11"/>
          <p:cNvSpPr txBox="1"/>
          <p:nvPr/>
        </p:nvSpPr>
        <p:spPr>
          <a:xfrm>
            <a:off x="908787" y="5190746"/>
            <a:ext cx="8213947" cy="400110"/>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 around 5 minutes or less</a:t>
            </a:r>
          </a:p>
        </p:txBody>
      </p:sp>
      <p:sp>
        <p:nvSpPr>
          <p:cNvPr id="14" name="Content Placeholder 2"/>
          <p:cNvSpPr txBox="1">
            <a:spLocks/>
          </p:cNvSpPr>
          <p:nvPr/>
        </p:nvSpPr>
        <p:spPr>
          <a:xfrm>
            <a:off x="459557" y="5745422"/>
            <a:ext cx="8229600" cy="5969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r>
              <a:rPr lang="en-AU" sz="2000" noProof="0" dirty="0" smtClean="0">
                <a:solidFill>
                  <a:srgbClr val="58595B"/>
                </a:solidFill>
                <a:latin typeface="HelveticaNeueLT Std" pitchFamily="34" charset="0"/>
              </a:rPr>
              <a:t>10.    Why seal draughts when the gaps are usually so small</a:t>
            </a:r>
            <a:r>
              <a:rPr lang="en-AU" sz="2000" dirty="0" smtClean="0">
                <a:solidFill>
                  <a:srgbClr val="58595B"/>
                </a:solidFill>
                <a:latin typeface="HelveticaNeueLT Std" pitchFamily="34" charset="0"/>
              </a:rPr>
              <a:t>?</a:t>
            </a:r>
            <a:endParaRPr kumimoji="0" lang="en-AU" sz="2000" b="0" i="0" u="none" strike="noStrike" kern="1200" cap="none" spc="0" normalizeH="0" baseline="0" noProof="0" dirty="0" smtClean="0">
              <a:ln>
                <a:noFill/>
              </a:ln>
              <a:solidFill>
                <a:srgbClr val="58595B"/>
              </a:solidFill>
              <a:effectLst/>
              <a:uLnTx/>
              <a:uFillTx/>
              <a:latin typeface="HelveticaNeueLT St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000" b="0" i="0" u="none" strike="noStrike" kern="1200" cap="none" spc="0" normalizeH="0" baseline="0" noProof="0" dirty="0">
              <a:ln>
                <a:noFill/>
              </a:ln>
              <a:solidFill>
                <a:srgbClr val="58595B"/>
              </a:solidFill>
              <a:effectLst/>
              <a:uLnTx/>
              <a:uFillTx/>
              <a:latin typeface="HelveticaNeueLT Std" pitchFamily="34" charset="0"/>
              <a:ea typeface="+mn-ea"/>
              <a:cs typeface="+mn-cs"/>
            </a:endParaRPr>
          </a:p>
        </p:txBody>
      </p:sp>
      <p:sp>
        <p:nvSpPr>
          <p:cNvPr id="15" name="TextBox 14"/>
          <p:cNvSpPr txBox="1"/>
          <p:nvPr/>
        </p:nvSpPr>
        <p:spPr>
          <a:xfrm>
            <a:off x="940686" y="6076789"/>
            <a:ext cx="8213947" cy="707886"/>
          </a:xfrm>
          <a:prstGeom prst="rect">
            <a:avLst/>
          </a:prstGeom>
          <a:noFill/>
        </p:spPr>
        <p:txBody>
          <a:bodyPr wrap="square" rtlCol="0">
            <a:spAutoFit/>
          </a:bodyPr>
          <a:lstStyle/>
          <a:p>
            <a:pPr marL="342900" indent="-342900">
              <a:spcBef>
                <a:spcPct val="20000"/>
              </a:spcBef>
            </a:pPr>
            <a:r>
              <a:rPr lang="en-AU" sz="2000" b="1" dirty="0" smtClean="0">
                <a:solidFill>
                  <a:schemeClr val="accent1">
                    <a:lumMod val="75000"/>
                  </a:schemeClr>
                </a:solidFill>
                <a:latin typeface="HelveticaNeueLT Std" pitchFamily="34" charset="0"/>
              </a:rPr>
              <a:t>– when added together the gaps are big and cause you to loose warm air that you’ve paid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down)">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p:bldP spid="10" grpId="0" build="allAtOnce"/>
      <p:bldP spid="12" grpId="0" build="allAtOnce"/>
      <p:bldP spid="15"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Questions?</a:t>
            </a:r>
            <a:endParaRPr lang="en-AU" sz="3600" b="1" dirty="0">
              <a:solidFill>
                <a:srgbClr val="ED8B00"/>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49</a:t>
            </a:fld>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ICK.jpg"/>
          <p:cNvPicPr>
            <a:picLocks noChangeAspect="1"/>
          </p:cNvPicPr>
          <p:nvPr/>
        </p:nvPicPr>
        <p:blipFill>
          <a:blip r:embed="rId3" cstate="print"/>
          <a:stretch>
            <a:fillRect/>
          </a:stretch>
        </p:blipFill>
        <p:spPr>
          <a:xfrm>
            <a:off x="6151364" y="4925001"/>
            <a:ext cx="1435861" cy="806772"/>
          </a:xfrm>
          <a:prstGeom prst="rect">
            <a:avLst/>
          </a:prstGeom>
        </p:spPr>
      </p:pic>
      <p:sp>
        <p:nvSpPr>
          <p:cNvPr id="2" name="Title 1"/>
          <p:cNvSpPr>
            <a:spLocks noGrp="1"/>
          </p:cNvSpPr>
          <p:nvPr>
            <p:ph type="title"/>
          </p:nvPr>
        </p:nvSpPr>
        <p:spPr/>
        <p:txBody>
          <a:bodyPr/>
          <a:lstStyle/>
          <a:p>
            <a:r>
              <a:rPr lang="en-AU" dirty="0" smtClean="0"/>
              <a:t> </a:t>
            </a:r>
            <a:endParaRPr lang="en-AU" dirty="0"/>
          </a:p>
        </p:txBody>
      </p:sp>
      <p:sp>
        <p:nvSpPr>
          <p:cNvPr id="3" name="Content Placeholder 2"/>
          <p:cNvSpPr>
            <a:spLocks noGrp="1"/>
          </p:cNvSpPr>
          <p:nvPr>
            <p:ph idx="1"/>
          </p:nvPr>
        </p:nvSpPr>
        <p:spPr>
          <a:xfrm>
            <a:off x="359465" y="1864426"/>
            <a:ext cx="3856276" cy="3847604"/>
          </a:xfrm>
        </p:spPr>
        <p:txBody>
          <a:bodyPr>
            <a:normAutofit fontScale="85000" lnSpcReduction="10000"/>
          </a:bodyPr>
          <a:lstStyle/>
          <a:p>
            <a:pPr>
              <a:spcAft>
                <a:spcPts val="600"/>
              </a:spcAft>
              <a:buNone/>
            </a:pPr>
            <a:r>
              <a:rPr lang="en-AU" sz="2800" dirty="0" smtClean="0">
                <a:solidFill>
                  <a:srgbClr val="58595B"/>
                </a:solidFill>
                <a:latin typeface="HelveticaNeueLT Std" pitchFamily="34" charset="0"/>
              </a:rPr>
              <a:t>Talk to them about:</a:t>
            </a:r>
          </a:p>
          <a:p>
            <a:pPr>
              <a:spcAft>
                <a:spcPts val="600"/>
              </a:spcAft>
              <a:buNone/>
            </a:pPr>
            <a:endParaRPr lang="en-AU" sz="2800" dirty="0" smtClean="0">
              <a:solidFill>
                <a:srgbClr val="58595B"/>
              </a:solidFill>
              <a:latin typeface="HelveticaNeueLT Std" pitchFamily="34" charset="0"/>
            </a:endParaRPr>
          </a:p>
          <a:p>
            <a:pPr>
              <a:spcAft>
                <a:spcPts val="600"/>
              </a:spcAft>
              <a:buClr>
                <a:schemeClr val="accent6"/>
              </a:buClr>
              <a:defRPr/>
            </a:pPr>
            <a:r>
              <a:rPr lang="en-AU" sz="2800" dirty="0" smtClean="0">
                <a:solidFill>
                  <a:srgbClr val="58595B"/>
                </a:solidFill>
                <a:latin typeface="HelveticaNeueLT Std" pitchFamily="34" charset="0"/>
              </a:rPr>
              <a:t>bills</a:t>
            </a:r>
          </a:p>
          <a:p>
            <a:pPr>
              <a:spcAft>
                <a:spcPts val="600"/>
              </a:spcAft>
              <a:buClr>
                <a:schemeClr val="accent6"/>
              </a:buClr>
            </a:pPr>
            <a:r>
              <a:rPr lang="en-AU" sz="2800" dirty="0" smtClean="0">
                <a:solidFill>
                  <a:srgbClr val="58595B"/>
                </a:solidFill>
                <a:latin typeface="HelveticaNeueLT Std" pitchFamily="34" charset="0"/>
              </a:rPr>
              <a:t>getting connected</a:t>
            </a:r>
          </a:p>
          <a:p>
            <a:pPr>
              <a:spcAft>
                <a:spcPts val="600"/>
              </a:spcAft>
              <a:buClr>
                <a:schemeClr val="accent6"/>
              </a:buClr>
            </a:pPr>
            <a:r>
              <a:rPr lang="en-AU" sz="2800" dirty="0" smtClean="0">
                <a:solidFill>
                  <a:srgbClr val="58595B"/>
                </a:solidFill>
                <a:latin typeface="HelveticaNeueLT Std" pitchFamily="34" charset="0"/>
              </a:rPr>
              <a:t>energy deals</a:t>
            </a:r>
          </a:p>
          <a:p>
            <a:pPr>
              <a:spcAft>
                <a:spcPts val="600"/>
              </a:spcAft>
              <a:buClr>
                <a:schemeClr val="accent6"/>
              </a:buClr>
            </a:pPr>
            <a:r>
              <a:rPr lang="en-AU" sz="2800" dirty="0" smtClean="0">
                <a:solidFill>
                  <a:srgbClr val="58595B"/>
                </a:solidFill>
                <a:latin typeface="HelveticaNeueLT Std" pitchFamily="34" charset="0"/>
              </a:rPr>
              <a:t>moving house</a:t>
            </a:r>
          </a:p>
          <a:p>
            <a:pPr>
              <a:spcAft>
                <a:spcPts val="600"/>
              </a:spcAft>
              <a:buClr>
                <a:schemeClr val="accent6"/>
              </a:buClr>
            </a:pPr>
            <a:r>
              <a:rPr lang="en-AU" sz="2800" dirty="0" smtClean="0">
                <a:solidFill>
                  <a:srgbClr val="58595B"/>
                </a:solidFill>
                <a:latin typeface="HelveticaNeueLT Std" pitchFamily="34" charset="0"/>
              </a:rPr>
              <a:t>getting concessions</a:t>
            </a:r>
          </a:p>
          <a:p>
            <a:pPr>
              <a:spcAft>
                <a:spcPts val="600"/>
              </a:spcAft>
              <a:buClr>
                <a:schemeClr val="accent6"/>
              </a:buClr>
            </a:pPr>
            <a:r>
              <a:rPr lang="en-AU" sz="2800" dirty="0" smtClean="0">
                <a:solidFill>
                  <a:srgbClr val="58595B"/>
                </a:solidFill>
                <a:latin typeface="HelveticaNeueLT Std" pitchFamily="34" charset="0"/>
              </a:rPr>
              <a:t>problems or complaints</a:t>
            </a:r>
          </a:p>
          <a:p>
            <a:pPr marL="0">
              <a:buNone/>
            </a:pPr>
            <a:endParaRPr lang="en-AU" sz="2800" b="1" dirty="0">
              <a:solidFill>
                <a:srgbClr val="58595B"/>
              </a:solidFill>
              <a:latin typeface="HelveticaNeueLT Std" pitchFamily="34" charset="0"/>
            </a:endParaRPr>
          </a:p>
        </p:txBody>
      </p:sp>
      <p:pic>
        <p:nvPicPr>
          <p:cNvPr id="4" name="Picture 2" descr="AGL Energy Limited ®"/>
          <p:cNvPicPr>
            <a:picLocks noChangeAspect="1" noChangeArrowheads="1"/>
          </p:cNvPicPr>
          <p:nvPr/>
        </p:nvPicPr>
        <p:blipFill>
          <a:blip r:embed="rId4" cstate="print"/>
          <a:srcRect/>
          <a:stretch>
            <a:fillRect/>
          </a:stretch>
        </p:blipFill>
        <p:spPr bwMode="auto">
          <a:xfrm>
            <a:off x="7646602" y="4141017"/>
            <a:ext cx="1245940" cy="505706"/>
          </a:xfrm>
          <a:prstGeom prst="rect">
            <a:avLst/>
          </a:prstGeom>
          <a:noFill/>
        </p:spPr>
      </p:pic>
      <p:pic>
        <p:nvPicPr>
          <p:cNvPr id="5" name="Picture 4" descr="Origin Energy"/>
          <p:cNvPicPr>
            <a:picLocks noChangeAspect="1" noChangeArrowheads="1"/>
          </p:cNvPicPr>
          <p:nvPr/>
        </p:nvPicPr>
        <p:blipFill>
          <a:blip r:embed="rId5" cstate="print"/>
          <a:srcRect/>
          <a:stretch>
            <a:fillRect/>
          </a:stretch>
        </p:blipFill>
        <p:spPr bwMode="auto">
          <a:xfrm>
            <a:off x="8331111" y="4916682"/>
            <a:ext cx="529877" cy="720090"/>
          </a:xfrm>
          <a:prstGeom prst="rect">
            <a:avLst/>
          </a:prstGeom>
          <a:noFill/>
        </p:spPr>
      </p:pic>
      <p:pic>
        <p:nvPicPr>
          <p:cNvPr id="6" name="Picture 8" descr="Lumo Energy - Electricity Provider &amp; Gas Suppliers"/>
          <p:cNvPicPr>
            <a:picLocks noChangeAspect="1" noChangeArrowheads="1"/>
          </p:cNvPicPr>
          <p:nvPr/>
        </p:nvPicPr>
        <p:blipFill>
          <a:blip r:embed="rId6" cstate="print"/>
          <a:srcRect/>
          <a:stretch>
            <a:fillRect/>
          </a:stretch>
        </p:blipFill>
        <p:spPr bwMode="auto">
          <a:xfrm>
            <a:off x="7401556" y="4904806"/>
            <a:ext cx="720090" cy="727514"/>
          </a:xfrm>
          <a:prstGeom prst="rect">
            <a:avLst/>
          </a:prstGeom>
          <a:noFill/>
        </p:spPr>
      </p:pic>
      <p:pic>
        <p:nvPicPr>
          <p:cNvPr id="8" name="Picture 12" descr="Alinta Energy - logo"/>
          <p:cNvPicPr>
            <a:picLocks noChangeAspect="1" noChangeArrowheads="1"/>
          </p:cNvPicPr>
          <p:nvPr/>
        </p:nvPicPr>
        <p:blipFill>
          <a:blip r:embed="rId7" cstate="print"/>
          <a:srcRect/>
          <a:stretch>
            <a:fillRect/>
          </a:stretch>
        </p:blipFill>
        <p:spPr bwMode="auto">
          <a:xfrm>
            <a:off x="6816925" y="1999720"/>
            <a:ext cx="1075588" cy="899191"/>
          </a:xfrm>
          <a:prstGeom prst="rect">
            <a:avLst/>
          </a:prstGeom>
          <a:noFill/>
        </p:spPr>
      </p:pic>
      <p:pic>
        <p:nvPicPr>
          <p:cNvPr id="9" name="Picture 16" descr="Neighbourhood Energy – the smart option"/>
          <p:cNvPicPr>
            <a:picLocks noChangeAspect="1" noChangeArrowheads="1"/>
          </p:cNvPicPr>
          <p:nvPr/>
        </p:nvPicPr>
        <p:blipFill>
          <a:blip r:embed="rId8" cstate="print"/>
          <a:srcRect/>
          <a:stretch>
            <a:fillRect/>
          </a:stretch>
        </p:blipFill>
        <p:spPr bwMode="auto">
          <a:xfrm>
            <a:off x="6257761" y="3314553"/>
            <a:ext cx="1193833" cy="720090"/>
          </a:xfrm>
          <a:prstGeom prst="rect">
            <a:avLst/>
          </a:prstGeom>
          <a:noFill/>
        </p:spPr>
      </p:pic>
      <p:sp>
        <p:nvSpPr>
          <p:cNvPr id="14340" name="AutoShape 4" descr="data:image/jpeg;base64,/9j/4AAQSkZJRgABAQAAAQABAAD/2wCEAAkGBxMRERUUEhMWFhUXFxgYFxcVGBYYGBwVFBcYFxgXGhoYHCggGxolHBUXITEhJSkrLi4uGB8zODMsNygtLiwBCgoKDg0OGhAQGywmICQuLCwsLC8sLyw3LDQtLCwsLCwsLCwsLywsLCwsLCwsLC8sLC0sLDQtLCwvLCwsLCwsLP/AABEIAOEA4QMBIgACEQEDEQH/xAAbAAEAAgMBAQAAAAAAAAAAAAAABQYDBAcCAf/EAEcQAAEDAgMEBwUFBQcCBwEAAAEAAgMEEQUhMQYSQVEHEyJhcYGRMqGxwdEUI0JScmKCkuHwFTNDU6KywghjJDRUg5PS8Rb/xAAaAQEAAgMBAAAAAAAAAAAAAAAAAwQBAgUG/8QAMREAAgIBAgMGBAYDAQAAAAAAAAECAxEEMRIhQQUTMlFhgSJx0fAzQlKhwfEUkbE0/9oADAMBAAIRAxEAPwDt6IiAIiIAiIgCIiAIvEsgaCXEADUnIKv1+1Avuwt3jpvG9vIalV79VVQszfsYbSLGStCpxmBmsjb8m9o/6VXfsFVUZyuLW8nGw8mD5rai2djb7bnO9Gj6+9UZa6+f4deF5y+hjLeyNiXaqIey158gB7ysB2uHCI/xD6Ly+OkZ+T1Lj81gfW0o0a3yZ/JUbNbqFvZFfJfUxz80bbdrW8Yj5OB+S2YdqIDrvt8Rf/aSoY1NMfwgfuEfALz1FM/RwHmR/uUce0tSvzJ+30HPzRbKbEYpPYkaTyvY+hzW0qNLg3FjwfH6hIsQqac5klvJ3ab5Hh6q5V2xj8WPujOWt0XlFC4btHHJYP8Au3d/snwP1U0uvTfXdHig8mU8hERSmQiIgCIiAIiIAiIgCIiAIiIAiIgC0MVxVkDbuzcdGjU/Qd68Y3izadvN59lvzPcoXCMJdO7rpySDmAfxd55N7lz9TqpcXc085dfKPqzVvojFHTz1zt553Y+HL90cT3n+SmY4IKRt8gfzOzcfD6BYcYxtsPYZYv0twb4/RVGqqnPJdI655n4Bcu2+rTN8Px2dWzVtRJ2u2lccom2H5nZn00HvUJU1b35veT4nL00UZPX20UZPiPMqjKV17zNkE7idM7RxXg1bVVpcYHO/gtd2Nfsu931WY6Nkfevoi4iqavYmbzVKGOjiHDyHyK2qfHGH8Q88viktHJDvH1RcYpi3NriPArfhxdwyeA4eh+iqcFf3qSgqwdVXcJw2JI2+TJt9NHLnEd135Dl6f16LNhmMyU53Hglg1adR+n6aKIbwzt3/ADyUhUB1g2YfpkGeumY9oe9bVWzg+OHJr75kuc8y8UlUyVocw3B/qx5FZlz6grX00l26cRwcP60KvNDWNmYHsOR9QeIPevT6HXx1Cw+Uluv5RJGWTYREXQNgiIgCIiAIiIAiIgCIiALWxCsbDGXu4aDmeAWyqbjlSamoETPZad0ct78TvL5d6p63U9xXleJ8l8zWTwj7hVI6qlMsubQfIng0fshb+P4x1Y6uM9s6n8o+qzVlQ2lhAbwFmjm7mfiVS6mfVzjcnPxJXEutenh3cH8cucmaSfCjxUThuZzKhK7EOZWLEa7UkqHgikqJAxjS5zjZrRmSf69FBRp+rKcpuTwj1PXOd7Pqt/BtlaqszjjO7+d/ZZ5E6/ugroOy3R9HCBJVASSahmsbfH858cu7irw0WyC7dOi5ZlyJ69P1ZzvDuixgznncTyiAaPDede/oFOQdH2Ht1hLu9z5D7gQFaUV2Onrj0J1XFdCuP2Fw8jOmb5OePg5Rdf0W4fIOy2SI82PJ90m8rui27qHkjPCvI5BiPRZVQdqjqGyj/LkG4bcgc2k/wqA+1SwSdVVRPhk4B4sHd7XaO8iV35amKYZDUxmOeNsjDwcL58wdQe8Zqvdoq7ERToi9uRyqgrL5FWzA6reaYnZgZi+eXEf1zVex/Y2Wiu+Aulg4g5yR+P52d+o431ErgTCZm9wJPhb6kLzt+nnp7kvM1q4oywzZxLCyBvR6DMt5cyO7uWDBMTMEl/wH2h/yHeFbIYlU8UhFyW6Akfu3yW8tPOnF0HholmsPKL6xwIBBuDmD3FfVV9lcW0geee4feW+lyPAq0L0el1Eb61NG6eUERFYMhERAEREAREQBERAaGOVvUwucPaPZb+o/TM+Sr2zFN7Uh/S34k/AeqybZVN3sj5DePich7gfVe5n9RTADXdt+87X4led1l3FqW3tBfv8Af/DTr8iIxqt62Q59luQ+Z8/oqrilZ6cFJV0u63x+CqGLVPAcclQoi7Zub6lO6b2MI3p5AxgLiSA0DUuOQC7RsZsqyiju6zp3Dtu5D8je74+lq50UbOgN+1yDM3bEDwGjn+JzaO6/NdIXo9JQkuJ+xPTUorIREV4sBERAERRmJY3FDcE7zvyt+Z0CjsthXHim8IZJNRGJbQRRZN7buTdB4lQ89RUVOv3cZ4Zi4+J9wXtlPDTjeeQP2na+Q+i5F3acpcqVj1f8L6muWzHIKiqPbO4z8ug9NT5rfghipm3JAvxPtG3IfRQdZtKTlCLftO18hw81C1FdmXSOJd3m5XNdyjLi8UvNkbtjHYtcmO75LIxuttqfaP0WlUGzHeCqEuO7jgRlZbcWMvffeaQzUF2RJ8OSl72bqbnv0RC7lJnjHqt0ULnsO69gD2Hk9rg5vvAyXUNn8TFXTQzgW6xjXW5EjtN8jceS4RtLinW/dMNxcFxGdyNGjnn8Au27GYc6moaeJ+TmsG8OTnEuI8i63kuj2TXKEGn8yWp5JpERdcnCIiAIiIAiIgCIiAouJv6ysdy3w3ybYH4Fe9oZrlrfE/IfNa1Cd6ovzc4/ErzjD7yu7rD3X+a8RZNy4pebIvysreMS5+AVYpqV1TVRwt1e4Nvy3jm7yGfkp3GnZu8Vn6IaPrcQllOkTHW/U8hg/wBO+upoKuLCKcVxWnZKSmbExsbBZrGhrRyDRYLKiL0Z0QiIgC0cRxaKAdp3a/KM3fy81q7S4iYYw1ntvNgeQGpHfmB5qPjo4aZnWTubcZue85AngL6n3lc7U6uUZOuvdbt9PqzVs+S1dTU+z91Hz4keOp8rBY/s8FM3fe4D9p/PuHPwzVexnb0G7aZt/wDuPGX7rfr6Ko1eIOkdvyvLjzcfcBwHguVNOcuKTy/N/wALoQTvjHbmy5Yltfe4gb++/wCTfr6Kvz15cd6R5J5k3PkoCXEbaeq800Us3sjL8zsh/PyWO55ZlyRz7NRObJOoxa3s5fFYIY5Zcxk38zvlzXmTqKb2z1knLX3aDzWGndV17+rp43EcQzQA/nebAD081tXVnlBe7No1Sl4jYmq4Kf8A7knrY/BvxWOgoq3EnbsLCWXsSOzGP1POp7te5XvZnosjjs+sd1jterZcRjxOrvcPFdEp4GRtDGNa1oyDWgAAdwC6VOgxzl9/QuwoxuUvZHo6ipHNlmd1szcxlaNp5gHNxHM+gV4RF0YQUVhFlRS2CIi2MhERAEREAREQBERAc+wn++H73wKw4gfvX/qKz0w3Km3J7m+8hYcQH3r/ANR968LLksepD+X3Knjg7TlYeg+HKsfzkY3+EPP/ACUNtBFnfmPgp/oWdZtY3lKx3k5h/wDqV3eymngr1crmjpaIi7peCIiArO14LXwv4An1BB+XuXOekDFXS1Zjv93GG7o4Xe0OLvHtW8AuxYnQtnjLHZcQeRGhXINocLYZ3sc8MmZYOHMW7JsbEgi1iPkuHq65VXOb8MsezXIr3ZwVOpqdy3esdLDLOew0nm45NHifkpiow+nis6d4dbRul/IG5Wo/GJZnCKljIvk0Mbd58GjRRwk5L4F7spd05PmZ/scFMLzu338G8PJvHxOSxCvqat4ipo3Z6NYLutzJ0aO/LxVs2a6KpJCJK55YDn1bTvSH9T8w3yue8LqOE4RBSs3II2xt7hmTzcTm495VurQtvin9+xar0+DnOzPRTo+uf39VGf8Ae/5N9V0ugoY4GCOJjWMGjWgAePj3rYRdKFcYbFmMUtgi8veGi5IAGpKj341EDlvHwH1Ud2pqp/EkkbYJJFrUtcyTJrs+RyPotlSV2RsjxQeUAiItwEREAREQBERAEREBRcdj6uqce8PHnY/G6w4sz70ng4Aj0t8lM7ZU3sSD9J+Lf+SiJu1Ex35eyfiF43XV93dOPrle5HjdETiFJ1jCOOo+i+dFjzFXTxOBBkiBscs4XfSQ+i3wF6ppeqmjk/K6/kQQ7/SSmg1nc2LOxG6/iU/I6Ii8seHAEG4IuD3Fel7JPJYCIiAKu7XbG02ItHWgtkbkyVlg8DXdN8nN7j5WViRYaT5Mw1k5VTdDTQ/t1ZLOTYg11v1F5A9F0HAtnqaiZu08Qbzdq936nHM+GilEWsa4x5pGFFIIiLc2CItevqREwuPl3k6BaTmoRcpbIEViDjPOImmzW6+PE+WnipOKhjYLBo8wCT6rS2fgIa6R2r/hfM+Z+Ck7rmaKpTTvsWZT58+i6L/RlkBj+HBg6+LsuaRe3pcfRS2E4i2ePeaQSMngH2X2BIPLIg+BCwbQTBtO/m7sjz/ldc62IxQjGJGNPYlBYRw3oWXDvEFrh+8Vmtxp1bhDkmk2vXJG5YZ1lERdU3CIiAIiIAiIgCIiA1cTpBNE5nMZfqGYPqqXh+ro3ZE5Z8HA5e/LzV+VU2noTHIJ2DIkb36ufn8fFcXtjTcUVbHpv8jV8uZg/s3LM5+5aU0GoOv9ZqchlEjQ4cV4qqbeHeNPouRdpYOHFV/ZnB82XxTdPUSH9B/4/RWdUKopr9zgpvBMfvaOc2doHHQ9x5Hv4rodldpJpU2Pn0f8Dw8mWJERehMhERAEREARF5lkDQS4gAakrDaSywfXOsLlV6V5q5g1v923j8/E6BfKusfVO6uIEM4k5X7zyHdxUxS07YWbrfM8Sea5Nk/8yXCvw1u/1ei9PMGY2ADRkB8BwXwFYwVr19T1bCfxHJvjz8lZndGEXN8kgVfb7GRGxxH4BZo5yuyHp8iq90Q4UXTvndpG2wJ4ySa/6d7+IKv7V4iamoEbLuaw2yz3pTkT38h5812LZHBvsdKyL8ftPP7btfTIeSp6GErLHbPd8/oiHxT+RMoiLtEwREQBERAEREAREQBY6iEPaWuFwRYhZEWGk1hgpRa6jlLH5xuzB7ufiOIUy2xFxmCpLEqBk7Cx/keIPMKnR1MlJIYpNOHgdHDmF5zVUS0jylmD/b0NU+Hk9iUroRkeK05aZrxZ3kRqPqO5Zp6ttg5zhY6W+Vliiq2OyDvXL4rzt1rlY5wXIsYjsz3S1lRTD/Nj88h3cW+8KaotoIJNXbh5Py9+ijGEjRfJYIpPbYL825FdXR9ryguHi9nt7Pp7kbqkti0NcDmDcdy+qoNwe2cUzm938wR8FmFFWDSo9XO+YK7cO03JZ4M/Jpmjyt0WleJZmsF3ODRzJA+KrX9m1TvaqLeDn/QL1Fs2L3kkc492XvN1I9bdLwV/7aRjL8jcrdo425Rgvd3ZD14+S1WUU9SQ6Y7jODdPQcPEqQpqaCH2Gi/PV3qV7fVE6ZfFV5p2f+ieV+mO3v1ZnBmiYyFu6wW7vmSvG8TqsLV9mnbGLuP1PgpHcuHyijYyySBjS5xyC51t7tOWjqoz968cP8Nh4/qPD15LNthtd1XZbZ0p9lmoYD+J/f3cfBVvY/ZiSvmL5C7cveWQ6kn8I/aPuHkDRzLVzWF8C2X6n5v0RHOePhjuTfRZsxvOFTI3sMNoweLx+Lwb8fBdWWKmp2xsaxjQ1rQA0DQALKu/TUq44MwjwrAREUpsEREAREQBERAEREAREQBaGMYUypZuuyI9l49pp7uY5g5Fb6LWUVJYewayctxGCSleGTC1z2Hi/Vv8CfZd+yc/HVfGyArplbSMmYWSsD2O1a4XH/73qh4zsVNDd1G7rGf5Mh7Q7mPOvgfeuBquyWviq28ivKDWxihrHs0OXI5hbsWLD8TfT6FVH+1OrduStdE8atkBH9D0W7HXgi+RHNpuuLZpH+ZCOocepa210Z/F65LK2oHB3oVVW1LTxWVs45qt/jNbNk61WSzGd35z/EV7ZOeJv5qtsqBzWxHXAc1LXGyL8TM98mWRjlmaeaq1RtE2Idotb+s5+QVdxPbTeyYHSHmeyz01PoF0q5ya+FZ+/M1dsS/VmNMjB3SDbVxyaO8lc+2g2yc8lsB3naGU6D9A+enioiOCrxB+6A5/7DBZg7zwHi4roGzHRyyKz6oh7tRG32B+o/i8Mh4q3VpLLnmfP06L6kfHKXhKnsfsZLWO6yTebFe7pDm5x47t9T+1oO/Rdjw+ijgjbHE0NY0ZAfE8z3rOxgAAAAAyAGQA5L6u3TRGtepvCCiERFObhERAEREAREQBERAEREAREQBERAEREBp4jhcNQ3dmja8cN4ZjwOo8lTsS6MYXEup5XxHke23yNw73lX1FHOmE/EjVwT3OSVWwmIx/3b2yDhZ4v6SAfFaEmC4ozWF58Gsd/tuu1Iqsuz6n9ojdETh5oMTP+DMPCH6tXtmzOJy6sm83Bg9LhdtRars6tf0h3K8zkVD0YVLjeR0cd9bkvd6AW96tWFdHFLFYyl0p5Hst9G5+pVzRTx0ta6Z+Zsqoow0tKyJobGxrGjQNAA9AsyIrCWCQIiLICIiAIiIAiIgCIiAIiIAiIgCIiAIiIAiIgCIiAIiIAiIgCIiAIiIAiIgCIiAIiIAiIgCIiAj9ocUFJSz1DhvCKN7929t4taSG34XNhfvXJaTporZm70WEukbe28x0rhcai7Y7XVp6dcQ6nB5W3sZnxxj+LrHD+GMqgdH3SxS4bQR0zqeZ72l7nOaWAEveXZXN9CB5IDqHR5tZU4iJjUUTqURlgaXb/bLt7eADmjSw/iVwVD6V9qpaPChPA50UszomsJDS5u+DI4EEEX3WOHmqJQ120eI0LZ4pRDFGxx3yWxyT7tyXAhvdYeyMuOqA7ui5V0L7Z1NXS1P2t5k6h0e5I4AEiQO7JIGdi0G+vaVphjqKpvXOmEMRzYC3ecW8HHtANB1AF7iygtu4XwxWXv8A2zDeC2IqxgOM/eiAyiY59pgOQAuHO/KDmLEmxtnmucbedIddT439npCXsj6tnUBrSJJXs3rE7pdq9oyI9nhqs0XK2PEgnk7ci5INpcUwmjqKrFnNfLK6NlLANyzXkPc7e6sZNAtxN9217m6haan2mqaf7e2rDGlhlZDcNcWW3huxiMssRoHG54qYyd1RcU6ONrMTxGLE5HT9qOC8LQxgayZ4kLN3s8Ny2d9c7qa6F9tJaukqnVs++6ncHue4NbuwuYTnugZAxvKA6itHHMVjo6eWomNmRNLjzNtGjvJsB3kLmnRrtLiGLYjPUda5lBEXBsW6yxLgRGy+7e4HbcQdbDQqexwf2nibKMZ0tGWz1WtnznOCA8wPbcMxw1CAmNhNpjiNM6V8XUyMlkhki3t4tfHa4JsM7EcFY1Sdiz1WJ4tT2sOuhqG9/wBoiG8R+81bseKzPxp1O13/AIeGjD5G2Gc8stmXNrizGk6oC0oqv0k4tNS0DnUztyd8kUUTrA2fLI1uhBBO7vLV22xiojnoqKnlbA+rModUPaHbrYWNJDGHsl7i4AX+eQFyUfVYxFHUw0zietma9zAASN2IAuJOg1HiovBsDrYJw5+IuqISDvxzRR7+9bIskZbdz4EHId9xTnYVW1WO1XV4iWGmhaGuFPC7cbUuMghDXZGzWg757RQHVUVE6QtoZ6BuHxxPfJLLOxr91rN+Zsbe2wAjdYXvcwXFrbymMAocRb1ktXVRuc9nYgjiAihfr7d9+QaDO3HusBY15lkDWlxyABJ8BmVQ8UwfFIoJJji9pmMc8RiCFsHZG91djd1ja29e/G3Be8a2ldJs7JWPAY+Wk4aCSYdWN2/DecCEBYNi8cdX0UVS+LqjKHEM3t6zQ9zWm9hqADpxWzs/WTzQ79RB9neXOAjLg87gNmuJGVyM7KFrJDheBktNn09GA0m3962MNabaHtkLfpmVj8OiDZWCrdDFvSyM3m75DTISxthf2rDS9kBOouZbVuxHCqY1n9pmpMTmdbBLFCxkjXvawhu4N5h7V8idPW+7s5na4OAg3M22F94+V7+fwzAkEREBxT/qTr+xRwDi6SV37oaxv+5/opzC+k/BIIYog82jjYwfcP8AwNDfy9yveMbOUlW5rqmnilc0WaZGhxAOdhfgo/8A/gcL/wDQU/8A8bUBzHp8xhtVFh0cB3mz3mbkQSHhjYjY5i++7VdE23kbQYJUNZ2RHTdSy3AuaIW283BTdVs9SSvifJTROdCAIiWNJYGm7Q3LIAgWHBbWI4fFURmKeNskbrbzHgOabEEXB5EA+SA5d0I4MTgsruM8z3D9MYawD1a/1V2EEFRStp5S4Bga0hpIP3YtbLnbMKcw+higjbFDG2ONvssYA1ouSTYDvJPmsNXg8Ert58YLvzAuafMtIJ81Vupm58cGtsNPZmGjSomxwuZDTMa0XBcANGAG73nW5yAubk+BtyXorjFbtDXVbrObGZnMPIySbkdv/bDgu3UlHHELRtDQTc21J5k6k95WrhGA0tJvfZqeKHftvdWwNva9r25XPqVNXFxXMJYOW/8AUjRSup6WVoJijfI2SwuA6QM3HHkOy4X5uHNa+L9MtO7DDHTxyipdD1ZbugMiJbuF+9fMC9xlnleyunSXtXPQNiEVA6rjk3+tycWBosA07rXAE3PtC1hx4curp6vF2fZMPweOiikc0zSNjDA4MILQ+Tq2ANB7W6AXHdFuRkMl2/6eMP3MNklI/vp3Ed7I2tYP9W+uSVkdTS1ddhdM3/zE7YbC9yxkjnRgW0BDhfuuu1YriD9n6CkpqWkkq3Wc0lgcGgjtPe7da4gue+4byvnkovos2VqZaubFsSj3Z5Ceqjc3dLQ4bpfunNtmgMaDnbevqCgLCGRbP4OGsG+9gDWgA3mq5chYam7uGZDW9y1dnujKBsDXVT53VMl5KhzJ5Yw6aQlz8o3AZE2vbOyvFVQxSlhkjY8xuD2F7Q7deNHNvo7PULYQHOcIwhmHY82OIv6uponf3kj5HGWGUH2nkmwYdPFZdk8Shbi2LmaRkcpkgaGyODfuYorNcN46G5JtzHNXqWijdIyV0bDJGHBjy0FzQ8WcGu1FxrbVR+K7L0VU8SVFLDK8ADeexrnWGgJIzHcUBRNoseZieKYbTQdumZUOndMPYfLSsL7Md+Jrb2LtCXgDQq2Y5Lhlc6SiqXwvfGQXRvduPYS0EPYbgg2cM2njYqbjwyFrmObDGHRtLIyGNBYw2u1lh2WmwyHJa+L7O0lWQammilIyBkY1zgOQcRcDuQFS6Pqtza2rpIql9XSQtjLJJHdYY5Xk70HW/wCIABfutbmvuwtdEMRxVsr2tqX1YAjcQHOhZGBCWg5uFidOau2HYdDTsEcETImDRsbQ1tzqbDj3rHPg9O+Zs74InTM9mUsaZG66Ptcan1QFTr4xUbQ07SLtpKOSa/AS1D+rA8d1t1k6SMTex1HTCd1NHVTOjlqGkNc1jW7wY15yY55Ng7hZW5lHG2R0oY0SPAa54aN5zW33QXakC5sF4xLDYamMxzxMlYdWyNDm3GhsePegOSdJmGYTRUcrYoGTVb2WaS980rQ8hhme5ziWgFwAvq4tAU5t/TNpsOw2jcQ2J1TRwSOcbNEcY3nEnxjGquVHstRQxmOOlhaxxa5zRG2xcw3aTcZkEXF9Fu4jh0NRGY54mSsNiWyNDm3GhsePegKh0sPEtHBTjtCsq6aHs59gv6wuy4Wj171g2nqTUYvFh8s7oKb7MZi2N5idPIZNwR74sd0NBO60gnPyuzsOhIjBiYRDYxdlv3ZDd0FmXZsMsuCwYxgVNVgNqYI5g32esaHEX1sTmNOCA5Ntfg2GfaqOioaaMyPqohPK3efuMBLnRukJN5HBpJFybNz9oLtSjqTAqWIRiOniYIi4x7rGjcc8Wc5thkSMidSpFAEREAREQBERAEREAREQH0IURAAviIgCIiAIiIAiIgCIiAIiIAiIgCIiAIiIDy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dirty="0"/>
          </a:p>
        </p:txBody>
      </p:sp>
      <p:pic>
        <p:nvPicPr>
          <p:cNvPr id="13" name="Picture 12" descr="EA.jpg"/>
          <p:cNvPicPr>
            <a:picLocks noChangeAspect="1"/>
          </p:cNvPicPr>
          <p:nvPr/>
        </p:nvPicPr>
        <p:blipFill>
          <a:blip r:embed="rId9" cstate="print"/>
          <a:stretch>
            <a:fillRect/>
          </a:stretch>
        </p:blipFill>
        <p:spPr>
          <a:xfrm>
            <a:off x="8065358" y="2153908"/>
            <a:ext cx="750283" cy="750283"/>
          </a:xfrm>
          <a:prstGeom prst="rect">
            <a:avLst/>
          </a:prstGeom>
        </p:spPr>
      </p:pic>
      <p:pic>
        <p:nvPicPr>
          <p:cNvPr id="14" name="Picture 13" descr="Powershop.jpg"/>
          <p:cNvPicPr>
            <a:picLocks noChangeAspect="1"/>
          </p:cNvPicPr>
          <p:nvPr/>
        </p:nvPicPr>
        <p:blipFill>
          <a:blip r:embed="rId10" cstate="print"/>
          <a:stretch>
            <a:fillRect/>
          </a:stretch>
        </p:blipFill>
        <p:spPr>
          <a:xfrm>
            <a:off x="5660142" y="2277096"/>
            <a:ext cx="1194169" cy="524871"/>
          </a:xfrm>
          <a:prstGeom prst="rect">
            <a:avLst/>
          </a:prstGeom>
        </p:spPr>
      </p:pic>
      <p:pic>
        <p:nvPicPr>
          <p:cNvPr id="15" name="Picture 14" descr="momentum.jpg"/>
          <p:cNvPicPr>
            <a:picLocks noChangeAspect="1"/>
          </p:cNvPicPr>
          <p:nvPr/>
        </p:nvPicPr>
        <p:blipFill>
          <a:blip r:embed="rId11" cstate="print"/>
          <a:stretch>
            <a:fillRect/>
          </a:stretch>
        </p:blipFill>
        <p:spPr>
          <a:xfrm>
            <a:off x="4758966" y="3473088"/>
            <a:ext cx="1201386" cy="810936"/>
          </a:xfrm>
          <a:prstGeom prst="rect">
            <a:avLst/>
          </a:prstGeom>
        </p:spPr>
      </p:pic>
      <p:pic>
        <p:nvPicPr>
          <p:cNvPr id="16" name="Picture 15" descr="Simply.jpg"/>
          <p:cNvPicPr>
            <a:picLocks noChangeAspect="1"/>
          </p:cNvPicPr>
          <p:nvPr/>
        </p:nvPicPr>
        <p:blipFill>
          <a:blip r:embed="rId12" cstate="print"/>
          <a:stretch>
            <a:fillRect/>
          </a:stretch>
        </p:blipFill>
        <p:spPr>
          <a:xfrm>
            <a:off x="4777129" y="4125281"/>
            <a:ext cx="1366237" cy="753786"/>
          </a:xfrm>
          <a:prstGeom prst="rect">
            <a:avLst/>
          </a:prstGeom>
        </p:spPr>
      </p:pic>
      <p:pic>
        <p:nvPicPr>
          <p:cNvPr id="18" name="Picture 17" descr="DODO.jpg"/>
          <p:cNvPicPr>
            <a:picLocks noChangeAspect="1"/>
          </p:cNvPicPr>
          <p:nvPr/>
        </p:nvPicPr>
        <p:blipFill>
          <a:blip r:embed="rId13" cstate="print"/>
          <a:stretch>
            <a:fillRect/>
          </a:stretch>
        </p:blipFill>
        <p:spPr>
          <a:xfrm>
            <a:off x="7841421" y="3197781"/>
            <a:ext cx="931863" cy="931863"/>
          </a:xfrm>
          <a:prstGeom prst="rect">
            <a:avLst/>
          </a:prstGeom>
        </p:spPr>
      </p:pic>
      <p:pic>
        <p:nvPicPr>
          <p:cNvPr id="19" name="Picture 18" descr="diamond.jpg"/>
          <p:cNvPicPr>
            <a:picLocks noChangeAspect="1"/>
          </p:cNvPicPr>
          <p:nvPr/>
        </p:nvPicPr>
        <p:blipFill>
          <a:blip r:embed="rId14" cstate="print"/>
          <a:stretch>
            <a:fillRect/>
          </a:stretch>
        </p:blipFill>
        <p:spPr>
          <a:xfrm>
            <a:off x="4345837" y="2949438"/>
            <a:ext cx="1325211" cy="598482"/>
          </a:xfrm>
          <a:prstGeom prst="rect">
            <a:avLst/>
          </a:prstGeom>
        </p:spPr>
      </p:pic>
      <p:pic>
        <p:nvPicPr>
          <p:cNvPr id="20" name="Picture 19" descr="Aurora.jpg"/>
          <p:cNvPicPr>
            <a:picLocks noChangeAspect="1"/>
          </p:cNvPicPr>
          <p:nvPr/>
        </p:nvPicPr>
        <p:blipFill>
          <a:blip r:embed="rId15" cstate="print"/>
          <a:stretch>
            <a:fillRect/>
          </a:stretch>
        </p:blipFill>
        <p:spPr>
          <a:xfrm>
            <a:off x="6760766" y="1429397"/>
            <a:ext cx="857250" cy="619125"/>
          </a:xfrm>
          <a:prstGeom prst="rect">
            <a:avLst/>
          </a:prstGeom>
        </p:spPr>
      </p:pic>
      <p:pic>
        <p:nvPicPr>
          <p:cNvPr id="22" name="Picture 21" descr="ergon.jpg"/>
          <p:cNvPicPr>
            <a:picLocks noChangeAspect="1"/>
          </p:cNvPicPr>
          <p:nvPr/>
        </p:nvPicPr>
        <p:blipFill>
          <a:blip r:embed="rId16" cstate="print"/>
          <a:stretch>
            <a:fillRect/>
          </a:stretch>
        </p:blipFill>
        <p:spPr>
          <a:xfrm>
            <a:off x="5661760" y="1424096"/>
            <a:ext cx="1025860" cy="735522"/>
          </a:xfrm>
          <a:prstGeom prst="rect">
            <a:avLst/>
          </a:prstGeom>
        </p:spPr>
      </p:pic>
      <p:pic>
        <p:nvPicPr>
          <p:cNvPr id="23" name="Picture 22" descr="index.jpg"/>
          <p:cNvPicPr>
            <a:picLocks noChangeAspect="1"/>
          </p:cNvPicPr>
          <p:nvPr/>
        </p:nvPicPr>
        <p:blipFill>
          <a:blip r:embed="rId17" cstate="print"/>
          <a:stretch>
            <a:fillRect/>
          </a:stretch>
        </p:blipFill>
        <p:spPr>
          <a:xfrm>
            <a:off x="6271743" y="4109724"/>
            <a:ext cx="1203251" cy="687572"/>
          </a:xfrm>
          <a:prstGeom prst="rect">
            <a:avLst/>
          </a:prstGeom>
        </p:spPr>
      </p:pic>
      <p:pic>
        <p:nvPicPr>
          <p:cNvPr id="24" name="Picture 23" descr="index.jpg"/>
          <p:cNvPicPr>
            <a:picLocks noChangeAspect="1"/>
          </p:cNvPicPr>
          <p:nvPr/>
        </p:nvPicPr>
        <p:blipFill>
          <a:blip r:embed="rId18" cstate="print"/>
          <a:stretch>
            <a:fillRect/>
          </a:stretch>
        </p:blipFill>
        <p:spPr>
          <a:xfrm>
            <a:off x="4403014" y="2139855"/>
            <a:ext cx="1207686" cy="904599"/>
          </a:xfrm>
          <a:prstGeom prst="rect">
            <a:avLst/>
          </a:prstGeom>
        </p:spPr>
      </p:pic>
      <p:pic>
        <p:nvPicPr>
          <p:cNvPr id="49154" name="Picture 2" descr="https://encrypted-tbn2.gstatic.com/images?q=tbn:ANd9GcRg2RpyjOZANDlJF78pi-cqNkAQrf1-03YvGucfi0Dipfbu64ni"/>
          <p:cNvPicPr>
            <a:picLocks noChangeAspect="1" noChangeArrowheads="1"/>
          </p:cNvPicPr>
          <p:nvPr/>
        </p:nvPicPr>
        <p:blipFill>
          <a:blip r:embed="rId19" cstate="print"/>
          <a:srcRect/>
          <a:stretch>
            <a:fillRect/>
          </a:stretch>
        </p:blipFill>
        <p:spPr bwMode="auto">
          <a:xfrm>
            <a:off x="4602626" y="5106590"/>
            <a:ext cx="1700439" cy="437029"/>
          </a:xfrm>
          <a:prstGeom prst="rect">
            <a:avLst/>
          </a:prstGeom>
          <a:noFill/>
        </p:spPr>
      </p:pic>
      <p:sp>
        <p:nvSpPr>
          <p:cNvPr id="49156" name="AutoShape 4" descr="data:image/jpeg;base64,/9j/4AAQSkZJRgABAQAAAQABAAD/2wCEAAkGBxQNEhQPEBQREhQUFRkXEBMYFhsaGBUWIBoWFxYdExgkICggIBwxHxkbLT0tJTUrOjowGB83OTksNygtLisBCgoKDg0OGxAQGzQkICYvLC8vMi01MSw0Lyw0NDA3LCw1LCw3NDQ3MywsLCwsLjQsLSwsLCwsLCwsLCwsLCwsNf/AABEIAHUAdQMBEQACEQEDEQH/xAAcAAEAAQUBAQAAAAAAAAAAAAAABgIDBAUHAQj/xAA4EAABAwIEAwUFBwQDAAAAAAABAAIDBBEFBhIhEzFhByJBUZEXUlNx0RQyQmKBobFygqLwFRYj/8QAGgEBAAMBAQEAAAAAAAAAAAAAAAECAwQFBv/EAC0RAAICAQMDAwMCBwAAAAAAAAABAgMRBCExEhNRBRRBImFxUtEVIzJCgZGx/9oADAMBAAIRAxEAPwDuKAIAgCAIAgCAIAgCAIAgCAIAgCAIAgCAIAgCAIAgCAIAgCAIAgCAIAgCAIAgCAIAgCAIAgCAIAgCAIAgKHytaQC4AnkCdz8lVzjFpNllGTWUitWKhAEAQBAEAQBAEAQBAEB4DdQnkHqkESzJh8slQHMY5wIaARyBvvfyXzfqelus1KlGLa2/we1ob6oUNSeOSVsFgL+S+jjweM+SpSQEAQBAEAQBAEAQBAYuKQOliexh0uI2K59VXOymUIPDZtp5xhYpSWUaPKsc0bnse1zYx73vflXk+kQ1EJShNNR+/n7HoeoyplFSi8v7eDEzL2hU9E4wxg1Eo2LWcgfJzvPoLr6avTSmsvZHmxrbNEM94k7vtw46P6JLrX29X6i3RHybLAu0uGZwhq2OpZCbXd9y/Umxb+qpPSySzHcq638EhzPLJwhwblrj3y3c28LW8F4Pq0rlVitc845Ov0+NbszP44yXMtU8kcVpb7m7Wnm0dVb0uq2un+Z88LwiuvsrnZ9Bt16RxBAEAQBAEAQBAEBC+07MTqKFsEJPGqLtbbmG7AlvXcAfNdOmqUpZfCNK45eWU5WyxT4NTmpqtHF06pZH8meOln+3JS22VsumPAlJyeEY8/arStNmRzvHvaQL+pVlpJ+Se0yPZpzdQYnGWyU8zZLHhygN1NPhfzHRa1U2VvZlowlEoyX2g/YITT1LZJQ0/wDi5u5a33Tfw8lN2m63mInXl5RIPaxT/Bn9B9Vj7OXkr2me+1en+DP6D6p7OXkdpnntYp/gz+g+qezl5HaZfh7TYpACylq3AnSC1lwXc7C3ioela+UR235LJ7V6cbGGo6iw+qn2cvJPaY9q9P8ABn9B9U9nLyO0zz2sU3wZ/wBvqns5eR2mb/Lec6bEncOJxbJa/DeLOI8dPn+iysonDd8FJQaJGsSoQHMM2HiY5Rsf91oZp9XH+QF21bUSaNo/0Mu9tNS4Mpoge45znOHmWgab+qaNLLZFXyc8wOkbPIWPBIDHOsDY3HKyy9W1VmmoU6mk+pLfjDO7T1qcsS8GxpsHinETw2SIOLg6Mm7naRfu3XmX+q6nTStrclPCi1JLZZ848G8aITUXjHOwpsMhlDHlj4tbnxhhcd3AEtI9Ev8AUdXROdfWp9KjLqS+G91+xEaa5JPGM5WB/wALG1oe+9mMP2gX/HYFvy5p/F9RObrhjMpLo2/tzv8A8J9tBLL+Fv8Ak9qsHhjBaTZwa0tdqN3E2uCLWAVdP6rq7ZKaWYttNYWElw85znyJ0VxWPwZWH5fgnqZIbSiOnjMs9jd0gtsyPy38V3+narU26dX2yT6tkksY35f5ObVKFcumCJPRQxspqYMilpWtjnrHR6zraQNDLuO9zfkuuTbk988I5HnLNc3K9HJP9ltLxWwNqKlxk23Fy0dSTcnwCv3ZqPV8ZwieqWMlmTLdEWyVLGyvbBEDNTxOeQ6Rx7uh5GrTbnZFbPKj5+R1PgsVYpo8LMraRzDUTlrbvJMenkS4i4Fxy8VZdbtx1cInfq5Ixl+QsqqdzSQRNHuOrgD+xW9izB/gvLhn0evGOQ8JtuUByQyT5gxJs9MGxxUrgBKR+EOvv5k2Nh5L0PpprxLlm+0I4ZPc5ZabikHCJ0PadUT/AHXdehXJTa65ZMoy6WcviyZiVJITHC15sW6g9pBB8RcggrfUx0+qrULHtlP/AEdVd/Q8ow8Qy5iMbePOx7RGL63SM7o6b81eurSRTrrikpcrHJLvcmm5bmNh2F1uIjiwtkmEZsH6gNLufdvbdTGjS0RcFFJPlY5/IndLKcnuZzsn4mQ4GGQh5u8a2d49d1EY6SLi0lmOy24X2Id+c5fJV/1TFNOjhSafd1st08VTtaLudzpXV5wT7h46erYqp8r4tFJxo45WSEWLxIy5HXdawlp4QUI4UV8FJWKW8nkuSZfxh99TZ3XbpN5GG7b3sd+V1buUFeqBS3LWLCX7QGTCW1uJxGarWtY78rKe7TjGdh1QxgutwTGWyGYCcSOAa5/EZcgcgd7WVeujGB1QLMuWMWfGYXRyujc7W5hkZYvvcnnzurd2lPOR1QN7kzs6lZMyordLBGQ5kQdcucN2lxGwA8ljdqU1iJWdixhHVFwmJaqo9bHM5amkX+YspTwwcv7LcVjw909BVEQycS7S7YOIGkgnz2BHzXdqYOaU47o2sWd0SPO+dmUUeimeySofYMA7waL83W/hY00ObzLgrCGeTRNzjiws00F3EbHQ7f8AystexT+ot0Q8ltmWsSxl4diL+BCCDwha/wDa0ePV107tVS+jdjqjHg6RheHR0cTYIWhjGiwH8knxK45ScnlmTbbyzLVSAgCAIAgCAIAgCAICOZmyZTYkdcjSyS1uI3YkfmHI/qtq75w2XBeM3ExMv9nlLQvEtnTSNN2OfyafMNG11azUzmscCVjZLlzlAgCAIAgCAIAgCAIAgCAIAgCAIAgCAIAgCAIAgCAIAgCAIAgCAIAgCAIAgCAIAgCAIAgCAIAgCAIAgCAIAgCAIAgCAIAgCAIAgCAIAgCAIAgCAIAgCAIAg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49158" name="AutoShape 6" descr="data:image/jpeg;base64,/9j/4AAQSkZJRgABAQAAAQABAAD/2wCEAAkGBwgREhQUERMVExQXGCEbGAwYFiYUHRwiKyAcIh8jHh8kISggJCAxJx8hJDInKDUrLi4xHSI/ODQsNzItLiwBCgoKDg0OGxAQGzUkICQwLCsxNzA3NywwLyw2LCwsNywsNy8sLCwvNyssLTQtLCwtLCwtLCw0LCwsLSwsLC4sLP/AABEIADgAawMBEQACEQEDEQH/xAAbAAEAAwEBAQEAAAAAAAAAAAAABAUGAwcCAf/EADcQAAEDAgUCBAUCAwkAAAAAAAECAxEABAUGEiExQVEHE2FxFyKBkZMUMhXB4SMzQkNSgqGx8P/EABoBAQADAQEBAAAAAAAAAAAAAAABAwQCBQb/xAAuEQABBAEDAgQGAQUAAAAAAAABAAIDEQQSEzEhQQUUUXEiMmGBkbGhFULR4fD/2gAMAwEAAhEDEQA/APcaIlEVfjWI/p29QTqJMAcVjzsvy0eur7LTi4++/TdL7we/89sLjSZII5qcLJ8xEH1XZRkwbMmm7U2tazpREoiURKIlESiJREoiURUtrmO1W75cFImEuHgn+VeVF4tFJLt1XYH1/wAfRehJ4fIyPXd+oV1Xqrz1X4uzZOp0OrCd5B1BJH3rPk4jclmh38K+Cd0LtTV0wq3tW0BDSgoDfVM/9VOPjNx4xG1RPM6V+pylqUAJOwHWriQBZVQF9Aqmzx+1dd8tIPo50NedD4nFLNtNHsexWyXBkjj1n8K3r0liSiJREoiURKIlESiKoey/ZF3zdxvJbGwJ715r/CoXTbv3rta3Nz5RHt/a+6xWOZrxe+uDaYXskfvuxz2JB4Sn15PSvfZCyNuuRZwwNFuX3b+FSFjVdXTi3DzpiPuqSaHLr5Qo3fQLldeHOJ239ph92vUP8tR0k+xG33FBktd0eFO4DyFaZNzcu7K7O9TouACONOvbfborrHB5FU5WK0sNdWlKLCHtWkwrAbdhRVJWroT0H/uteNieGR47td2e19lfkZz5m6aoftW1eksSURKIlESiJREoiURZXxMxRy3sHCg6VuENhQ5E/uj/AGzV+MzVILXcYtyj5KsrTDsO85YAKkea4vrxsPYDYV1M4ySUPZS8lzqXm+MZ4x+4WSl5bKCflYbOmB0k8k1sbBGwdRatDAFHcxPNaQVKeuwkcqK1ACs7MrCe4MY9pJ4FjqrTA4Cy1Q3DjKiLhReKhBF2Z1DsdXP1qzzeKH7Otur0v/vwm07TenopK8YzONU3F0NIlXznYHgn0o2XFdp0lp1EgfUjkD2UGIi/h4XRGJZrJgPXZMTGs8dKrflYTG6nPaBZH3HI+3dSIHHoGr5Ti2aSCQ/dkCZOs7RzPtXTp8NpDS5tmq463xXv2QQk9dKuMss5rulpKri8btyFKN5qOmACdp5k7VZKYmDgWqXaQud6czgNeQ/iDqlIClpIUNMkhEdwYO/pRu311AINPelBVdZyDanS5e+UmZe1K0iDB37A9eK7qG6oWppvCk2LeenvL0LvAlwgJdUpSU79Sf8AT1muXbI5pDoC5XeOZrsX1IXcu60H9qzrSod4V0PepEcT22Aga1w4W+wvxMwpTSC/KHY+dAEifT0PP1rI7FcD04VRiN9F+eMbSTZJOoAh0QidzsQY+9MQ/Gpi5U5aFXmDaWd1Lt4A9QOP+K5+Sbr6rnh68RQCFCdiCJB2jfea9J3yn2P6WkcrT4jiNmh15QcU4VN6AxEp45mYj+tfJYeBkywQxmMNDXai7+7niqu16MsrGvcbuxVdlx/i9lrLupZV5Wj9Lp2n34ir/wClZO2MfS2tevXfWrvjm1xvsvXZ4qkaxqyhIVMrSEvbcAAgR35qJPCMnU4sr4SXR9eSSCb9OEGQyhffoV+oxuzX5gX8vzhSFFBWIAAEgEGdqO8IyIyx8fX4SHAEA2SSSCQRRtSMhhsH1sKNiOLtrbKQo6i7qUACgKT/AF7VqwvC3Q5Ae5o0hgAsgkG7/j1Vcs+phAPW/Zai9zRgRW+6289qctgy1beUUoa4ke/r6c16YifQBHe/deeGnhRsbzfaFm6Fs4tLjhabQdJRDaUid+hJKvWpZCbGrtf5UhnUWpOI5xwohLjKoVpQhdqWDqKARqTrKtAB36b1DYHcH9qAw91wVmHBf4ki8/UvLbOqWC0pIa+TSnadxPYVO2/b0V/tTpOmqWKv3ApxZCy4CokPKEFW/MHj2rS3hdhW2HZPxx9tLrbRKFbpJ2kTE1w6djTRKgvAWtxlgYjjYtnifJaT/dzEwkEx7kifQGs7DtwahyVWPhZa9PtbZhpAQ2kIQkQEAQBWEkk2VSstiuXMo3i1LUUByYUttzQZ9QDE1eyWVgoLsOcFncay5kK0SS44sno0h3Uo+wH86uZLO89F2HPKo8m5QTiDqnS2pmzBMJ1alK7AK69yfoKtmm2xXJXTn6R9VuPhhlvs7+U1l83Iq91yfDDLfZ38pp5uRN1yfDDLfZ38pp5uRN1yfDDLfZ38pp5uRN1yfDDLfZ38pp5uRN1yfDDLfZ38pp5uRN1yfDDLfZ38pp5uRN1y72XhzlttQV5alkcJWsqH24P1qHZUhFWoMjlrEJSAABAHAG1Z1wvPs85exVFyjELEFTiR87Q3JgRMdQRsRz2rXBI0t238K1jhWkqsf8QMwXKfIt7QofVsViVEd4BAj68VYMaNp1Od0U7YHUldsN8KW1NJNw8tDx3UEwoD035Pc1Dsyj8I6IZevRXOGeGOANKCnNb5H+FZhP1SIn61U7LeeOi5Mrls2m20gJSAlI2CQIA9hWYm1WvuiJREoiURKIlESiJREo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5" name="Picture 24" descr="index.jpg"/>
          <p:cNvPicPr>
            <a:picLocks noChangeAspect="1"/>
          </p:cNvPicPr>
          <p:nvPr/>
        </p:nvPicPr>
        <p:blipFill>
          <a:blip r:embed="rId20" cstate="print"/>
          <a:stretch>
            <a:fillRect/>
          </a:stretch>
        </p:blipFill>
        <p:spPr>
          <a:xfrm>
            <a:off x="7899711" y="1413364"/>
            <a:ext cx="1057275" cy="504825"/>
          </a:xfrm>
          <a:prstGeom prst="rect">
            <a:avLst/>
          </a:prstGeom>
        </p:spPr>
      </p:pic>
      <p:sp>
        <p:nvSpPr>
          <p:cNvPr id="26" name="TextBox 25"/>
          <p:cNvSpPr txBox="1"/>
          <p:nvPr/>
        </p:nvSpPr>
        <p:spPr>
          <a:xfrm>
            <a:off x="358069" y="1158165"/>
            <a:ext cx="6327734" cy="523220"/>
          </a:xfrm>
          <a:prstGeom prst="rect">
            <a:avLst/>
          </a:prstGeom>
          <a:noFill/>
        </p:spPr>
        <p:txBody>
          <a:bodyPr wrap="square" rtlCol="0">
            <a:spAutoFit/>
          </a:bodyPr>
          <a:lstStyle/>
          <a:p>
            <a:r>
              <a:rPr lang="en-AU" sz="2800" b="1" dirty="0" smtClean="0">
                <a:solidFill>
                  <a:srgbClr val="58595B"/>
                </a:solidFill>
                <a:latin typeface="HelveticaNeueLT Std" pitchFamily="34" charset="0"/>
              </a:rPr>
              <a:t>Retailers</a:t>
            </a:r>
            <a:endParaRPr lang="en-AU" dirty="0"/>
          </a:p>
        </p:txBody>
      </p:sp>
      <p:sp>
        <p:nvSpPr>
          <p:cNvPr id="27" name="Title 1"/>
          <p:cNvSpPr txBox="1">
            <a:spLocks/>
          </p:cNvSpPr>
          <p:nvPr/>
        </p:nvSpPr>
        <p:spPr>
          <a:xfrm>
            <a:off x="302822"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smtClean="0">
                <a:ln>
                  <a:noFill/>
                </a:ln>
                <a:solidFill>
                  <a:srgbClr val="ED8B00"/>
                </a:solidFill>
                <a:effectLst/>
                <a:uLnTx/>
                <a:uFillTx/>
                <a:latin typeface="HelveticaNeueLT Std" pitchFamily="34" charset="0"/>
                <a:ea typeface="+mj-ea"/>
                <a:cs typeface="+mj-cs"/>
              </a:rPr>
              <a:t>Victorian Energy System</a:t>
            </a:r>
            <a:r>
              <a:rPr kumimoji="0" lang="en-AU"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A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8" name="Picture 27" descr="PNG LOGO.png"/>
          <p:cNvPicPr>
            <a:picLocks noChangeAspect="1"/>
          </p:cNvPicPr>
          <p:nvPr/>
        </p:nvPicPr>
        <p:blipFill>
          <a:blip r:embed="rId21" cstate="print"/>
          <a:stretch>
            <a:fillRect/>
          </a:stretch>
        </p:blipFill>
        <p:spPr>
          <a:xfrm>
            <a:off x="280419" y="6030718"/>
            <a:ext cx="2164482" cy="608410"/>
          </a:xfrm>
          <a:prstGeom prst="rect">
            <a:avLst/>
          </a:prstGeom>
        </p:spPr>
      </p:pic>
    </p:spTree>
    <p:extLst>
      <p:ext uri="{BB962C8B-B14F-4D97-AF65-F5344CB8AC3E}">
        <p14:creationId xmlns:p14="http://schemas.microsoft.com/office/powerpoint/2010/main" xmlns="" val="66910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310187" y="768966"/>
            <a:ext cx="6274843" cy="592162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1A29635-FE59-4762-8364-AEC537C4FF32}" type="slidenum">
              <a:rPr lang="en-AU" smtClean="0"/>
              <a:pPr/>
              <a:t>6</a:t>
            </a:fld>
            <a:endParaRPr lang="en-AU" dirty="0"/>
          </a:p>
        </p:txBody>
      </p:sp>
      <p:sp>
        <p:nvSpPr>
          <p:cNvPr id="2" name="Title 1"/>
          <p:cNvSpPr>
            <a:spLocks noGrp="1"/>
          </p:cNvSpPr>
          <p:nvPr>
            <p:ph type="title"/>
          </p:nvPr>
        </p:nvSpPr>
        <p:spPr>
          <a:xfrm>
            <a:off x="495300" y="0"/>
            <a:ext cx="8229600" cy="946298"/>
          </a:xfrm>
        </p:spPr>
        <p:txBody>
          <a:bodyPr>
            <a:normAutofit/>
          </a:bodyPr>
          <a:lstStyle/>
          <a:p>
            <a:pPr algn="l"/>
            <a:r>
              <a:rPr lang="en-AU" sz="3600" b="1" dirty="0" smtClean="0">
                <a:solidFill>
                  <a:srgbClr val="ED8B00"/>
                </a:solidFill>
                <a:latin typeface="HelveticaNeueLT Std" pitchFamily="34" charset="0"/>
              </a:rPr>
              <a:t>Reading Bills</a:t>
            </a:r>
            <a:endParaRPr lang="en-AU" sz="3600" b="1" dirty="0">
              <a:solidFill>
                <a:srgbClr val="ED8B00"/>
              </a:solidFill>
              <a:latin typeface="HelveticaNeueLT Std" pitchFamily="34" charset="0"/>
            </a:endParaRPr>
          </a:p>
        </p:txBody>
      </p:sp>
      <p:sp>
        <p:nvSpPr>
          <p:cNvPr id="20" name="Oval 19"/>
          <p:cNvSpPr/>
          <p:nvPr/>
        </p:nvSpPr>
        <p:spPr>
          <a:xfrm>
            <a:off x="5284378" y="5507666"/>
            <a:ext cx="1818171" cy="701749"/>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21" name="Oval 20"/>
          <p:cNvSpPr/>
          <p:nvPr/>
        </p:nvSpPr>
        <p:spPr>
          <a:xfrm>
            <a:off x="1715387" y="1651564"/>
            <a:ext cx="1573618" cy="871869"/>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22" name="Oval 21"/>
          <p:cNvSpPr/>
          <p:nvPr/>
        </p:nvSpPr>
        <p:spPr>
          <a:xfrm>
            <a:off x="6716823" y="3978055"/>
            <a:ext cx="903768" cy="30834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24" name="Oval 23"/>
          <p:cNvSpPr/>
          <p:nvPr/>
        </p:nvSpPr>
        <p:spPr>
          <a:xfrm>
            <a:off x="4347830" y="5447416"/>
            <a:ext cx="903768" cy="30834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26" name="Oval 25"/>
          <p:cNvSpPr/>
          <p:nvPr/>
        </p:nvSpPr>
        <p:spPr>
          <a:xfrm>
            <a:off x="1467294" y="4837815"/>
            <a:ext cx="3551274" cy="478464"/>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1" grpId="1" animBg="1"/>
      <p:bldP spid="22" grpId="0" animBg="1"/>
      <p:bldP spid="22" grpId="1" animBg="1"/>
      <p:bldP spid="24" grpId="0" animBg="1"/>
      <p:bldP spid="24" grpId="1"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254753" y="995141"/>
            <a:ext cx="6460892" cy="586285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1A29635-FE59-4762-8364-AEC537C4FF32}" type="slidenum">
              <a:rPr lang="en-AU" smtClean="0"/>
              <a:pPr/>
              <a:t>7</a:t>
            </a:fld>
            <a:endParaRPr lang="en-AU" dirty="0"/>
          </a:p>
        </p:txBody>
      </p:sp>
      <p:sp>
        <p:nvSpPr>
          <p:cNvPr id="5" name="Title 1"/>
          <p:cNvSpPr txBox="1">
            <a:spLocks/>
          </p:cNvSpPr>
          <p:nvPr/>
        </p:nvSpPr>
        <p:spPr>
          <a:xfrm>
            <a:off x="609600" y="72190"/>
            <a:ext cx="8229600" cy="1143000"/>
          </a:xfrm>
          <a:prstGeom prst="rect">
            <a:avLst/>
          </a:prstGeom>
        </p:spPr>
        <p:txBody>
          <a:bodyPr vert="horz" lIns="91440" tIns="45720" rIns="91440" bIns="45720" rtlCol="0" anchor="ctr">
            <a:normAutofit/>
          </a:bodyPr>
          <a:lstStyle/>
          <a:p>
            <a:pPr lvl="0">
              <a:spcBef>
                <a:spcPct val="0"/>
              </a:spcBef>
              <a:defRPr/>
            </a:pPr>
            <a:r>
              <a:rPr lang="en-AU" sz="3600" b="1" dirty="0" smtClean="0">
                <a:solidFill>
                  <a:srgbClr val="ED8B00"/>
                </a:solidFill>
                <a:latin typeface="HelveticaNeueLT Std" pitchFamily="34" charset="0"/>
              </a:rPr>
              <a:t>Reading Bills </a:t>
            </a:r>
            <a:endParaRPr kumimoji="0" lang="en-AU" sz="3600" b="1" i="0" u="none" strike="noStrike" kern="1200" cap="none" spc="0" normalizeH="0" baseline="0" noProof="0" dirty="0">
              <a:ln>
                <a:noFill/>
              </a:ln>
              <a:solidFill>
                <a:srgbClr val="ED8B00"/>
              </a:solidFill>
              <a:effectLst/>
              <a:uLnTx/>
              <a:uFillTx/>
              <a:latin typeface="HelveticaNeueLT Std" pitchFamily="34" charset="0"/>
              <a:ea typeface="+mj-ea"/>
              <a:cs typeface="+mj-cs"/>
            </a:endParaRPr>
          </a:p>
        </p:txBody>
      </p:sp>
      <p:sp>
        <p:nvSpPr>
          <p:cNvPr id="17" name="Oval 16"/>
          <p:cNvSpPr/>
          <p:nvPr/>
        </p:nvSpPr>
        <p:spPr>
          <a:xfrm>
            <a:off x="2477386" y="1403498"/>
            <a:ext cx="1626781" cy="1201479"/>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p:cNvSpPr/>
          <p:nvPr/>
        </p:nvSpPr>
        <p:spPr>
          <a:xfrm>
            <a:off x="1467293" y="3116275"/>
            <a:ext cx="3572540" cy="232982"/>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Oval 14"/>
          <p:cNvSpPr/>
          <p:nvPr/>
        </p:nvSpPr>
        <p:spPr>
          <a:xfrm>
            <a:off x="2105245" y="4369982"/>
            <a:ext cx="425302" cy="372140"/>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Oval 19"/>
          <p:cNvSpPr/>
          <p:nvPr/>
        </p:nvSpPr>
        <p:spPr>
          <a:xfrm>
            <a:off x="4649971" y="4469219"/>
            <a:ext cx="425302" cy="372140"/>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p:cNvSpPr/>
          <p:nvPr/>
        </p:nvSpPr>
        <p:spPr>
          <a:xfrm>
            <a:off x="1470837" y="5669280"/>
            <a:ext cx="3537098" cy="17862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p:cNvSpPr/>
          <p:nvPr/>
        </p:nvSpPr>
        <p:spPr>
          <a:xfrm>
            <a:off x="1463748" y="5303520"/>
            <a:ext cx="3537098" cy="20768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ectangle 29"/>
          <p:cNvSpPr/>
          <p:nvPr/>
        </p:nvSpPr>
        <p:spPr>
          <a:xfrm>
            <a:off x="1470837" y="5876271"/>
            <a:ext cx="3537098" cy="19534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Oval 30"/>
          <p:cNvSpPr/>
          <p:nvPr/>
        </p:nvSpPr>
        <p:spPr>
          <a:xfrm>
            <a:off x="1417673" y="1449572"/>
            <a:ext cx="425302" cy="372140"/>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 presetClass="exit" presetSubtype="0" fill="hold" grpId="1"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2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1" presetClass="exit" presetSubtype="0" fill="hold" grpId="1"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4" grpId="0" animBg="1"/>
      <p:bldP spid="24" grpId="1" animBg="1"/>
      <p:bldP spid="15" grpId="0" animBg="1"/>
      <p:bldP spid="15" grpId="1" animBg="1"/>
      <p:bldP spid="20" grpId="0" animBg="1"/>
      <p:bldP spid="20" grpId="1" animBg="1"/>
      <p:bldP spid="26" grpId="0" animBg="1"/>
      <p:bldP spid="26" grpId="1" animBg="1"/>
      <p:bldP spid="29" grpId="0" animBg="1"/>
      <p:bldP spid="29" grpId="1" animBg="1"/>
      <p:bldP spid="30" grpId="0" animBg="1"/>
      <p:bldP spid="31" grpId="0" animBg="1"/>
      <p:bldP spid="3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Concessions &amp; Grants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a:xfrm>
            <a:off x="457200" y="1426774"/>
            <a:ext cx="8229600" cy="4525963"/>
          </a:xfrm>
        </p:spPr>
        <p:txBody>
          <a:bodyPr/>
          <a:lstStyle/>
          <a:p>
            <a:pPr>
              <a:buNone/>
            </a:pPr>
            <a:endParaRPr lang="en-AU" sz="2400" b="1" dirty="0" smtClean="0">
              <a:solidFill>
                <a:srgbClr val="58595B"/>
              </a:solidFill>
              <a:latin typeface="HelveticaNeueLT Std" pitchFamily="34" charset="0"/>
            </a:endParaRPr>
          </a:p>
          <a:p>
            <a:pPr>
              <a:buNone/>
            </a:pPr>
            <a:endParaRPr lang="en-AU" sz="2400" b="1" dirty="0" smtClean="0">
              <a:solidFill>
                <a:srgbClr val="58595B"/>
              </a:solidFill>
              <a:latin typeface="HelveticaNeueLT Std" pitchFamily="34" charset="0"/>
            </a:endParaRPr>
          </a:p>
          <a:p>
            <a:pPr algn="ctr">
              <a:buNone/>
            </a:pPr>
            <a:r>
              <a:rPr lang="en-AU" sz="3600" dirty="0" smtClean="0">
                <a:solidFill>
                  <a:srgbClr val="58595B"/>
                </a:solidFill>
                <a:latin typeface="HelveticaNeueLT Std" pitchFamily="34" charset="0"/>
              </a:rPr>
              <a:t>The 2 main concessions</a:t>
            </a:r>
          </a:p>
          <a:p>
            <a:pPr algn="ctr">
              <a:buNone/>
            </a:pPr>
            <a:r>
              <a:rPr lang="en-AU" sz="3600" dirty="0" smtClean="0">
                <a:solidFill>
                  <a:srgbClr val="58595B"/>
                </a:solidFill>
                <a:latin typeface="HelveticaNeueLT Std" pitchFamily="34" charset="0"/>
              </a:rPr>
              <a:t>help households spending</a:t>
            </a:r>
          </a:p>
          <a:p>
            <a:pPr algn="ctr">
              <a:buNone/>
            </a:pPr>
            <a:r>
              <a:rPr lang="en-AU" sz="3600" dirty="0" smtClean="0">
                <a:solidFill>
                  <a:srgbClr val="58595B"/>
                </a:solidFill>
                <a:latin typeface="HelveticaNeueLT Std" pitchFamily="34" charset="0"/>
              </a:rPr>
              <a:t>$2,000 on gas and electricity </a:t>
            </a:r>
          </a:p>
          <a:p>
            <a:pPr algn="ctr">
              <a:buNone/>
            </a:pPr>
            <a:r>
              <a:rPr lang="en-AU" sz="3600" dirty="0" smtClean="0">
                <a:solidFill>
                  <a:srgbClr val="58595B"/>
                </a:solidFill>
                <a:latin typeface="HelveticaNeueLT Std" pitchFamily="34" charset="0"/>
              </a:rPr>
              <a:t>save around </a:t>
            </a:r>
            <a:r>
              <a:rPr lang="en-AU" sz="3600" b="1" dirty="0" smtClean="0">
                <a:solidFill>
                  <a:schemeClr val="accent6"/>
                </a:solidFill>
                <a:latin typeface="HelveticaNeueLT Std" pitchFamily="34" charset="0"/>
              </a:rPr>
              <a:t>$350 a year</a:t>
            </a:r>
          </a:p>
        </p:txBody>
      </p:sp>
      <p:sp>
        <p:nvSpPr>
          <p:cNvPr id="4" name="Slide Number Placeholder 3"/>
          <p:cNvSpPr>
            <a:spLocks noGrp="1"/>
          </p:cNvSpPr>
          <p:nvPr>
            <p:ph type="sldNum" sz="quarter" idx="12"/>
          </p:nvPr>
        </p:nvSpPr>
        <p:spPr/>
        <p:txBody>
          <a:bodyPr/>
          <a:lstStyle/>
          <a:p>
            <a:fld id="{71A29635-FE59-4762-8364-AEC537C4FF32}" type="slidenum">
              <a:rPr lang="en-AU" smtClean="0"/>
              <a:pPr/>
              <a:t>8</a:t>
            </a:fld>
            <a:endParaRPr lang="en-AU" dirty="0"/>
          </a:p>
        </p:txBody>
      </p:sp>
      <p:pic>
        <p:nvPicPr>
          <p:cNvPr id="5" name="Picture 4" descr="PNG LOGO.png"/>
          <p:cNvPicPr>
            <a:picLocks noChangeAspect="1"/>
          </p:cNvPicPr>
          <p:nvPr/>
        </p:nvPicPr>
        <p:blipFill>
          <a:blip r:embed="rId3" cstate="print"/>
          <a:stretch>
            <a:fillRect/>
          </a:stretch>
        </p:blipFill>
        <p:spPr>
          <a:xfrm>
            <a:off x="233121" y="6078016"/>
            <a:ext cx="2164482" cy="60841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rgbClr val="ED8B00"/>
                </a:solidFill>
                <a:latin typeface="HelveticaNeueLT Std" pitchFamily="34" charset="0"/>
              </a:rPr>
              <a:t>Concessions &amp; Grants</a:t>
            </a:r>
            <a:endParaRPr lang="en-AU" sz="3600" b="1" dirty="0">
              <a:solidFill>
                <a:srgbClr val="ED8B00"/>
              </a:solidFill>
              <a:latin typeface="HelveticaNeueLT Std" pitchFamily="34" charset="0"/>
            </a:endParaRPr>
          </a:p>
        </p:txBody>
      </p:sp>
      <p:sp>
        <p:nvSpPr>
          <p:cNvPr id="3" name="Content Placeholder 2"/>
          <p:cNvSpPr>
            <a:spLocks noGrp="1"/>
          </p:cNvSpPr>
          <p:nvPr>
            <p:ph idx="1"/>
          </p:nvPr>
        </p:nvSpPr>
        <p:spPr/>
        <p:txBody>
          <a:bodyPr/>
          <a:lstStyle/>
          <a:p>
            <a:pPr>
              <a:buNone/>
            </a:pPr>
            <a:endParaRPr lang="en-AU" sz="2400" b="1" dirty="0" smtClean="0">
              <a:solidFill>
                <a:srgbClr val="58595B"/>
              </a:solidFill>
              <a:latin typeface="HelveticaNeueLT Std" pitchFamily="34" charset="0"/>
            </a:endParaRPr>
          </a:p>
          <a:p>
            <a:pPr>
              <a:spcAft>
                <a:spcPts val="600"/>
              </a:spcAft>
              <a:defRPr/>
            </a:pPr>
            <a:r>
              <a:rPr lang="en-AU" sz="3600" dirty="0" smtClean="0">
                <a:solidFill>
                  <a:schemeClr val="accent1"/>
                </a:solidFill>
                <a:latin typeface="HelveticaNeueLT Std" pitchFamily="34" charset="0"/>
              </a:rPr>
              <a:t>17.5% off electricity bills</a:t>
            </a:r>
          </a:p>
          <a:p>
            <a:pPr>
              <a:spcAft>
                <a:spcPts val="600"/>
              </a:spcAft>
              <a:buNone/>
              <a:defRPr/>
            </a:pPr>
            <a:r>
              <a:rPr lang="en-AU" sz="2400" dirty="0" smtClean="0">
                <a:solidFill>
                  <a:srgbClr val="58595B"/>
                </a:solidFill>
                <a:latin typeface="HelveticaNeueLT Std" pitchFamily="34" charset="0"/>
              </a:rPr>
              <a:t>	Annual Electricity Concession</a:t>
            </a:r>
            <a:endParaRPr lang="en-AU" sz="2400" dirty="0" smtClean="0">
              <a:solidFill>
                <a:schemeClr val="accent1"/>
              </a:solidFill>
              <a:latin typeface="HelveticaNeueLT Std" pitchFamily="34" charset="0"/>
            </a:endParaRPr>
          </a:p>
          <a:p>
            <a:pPr>
              <a:spcAft>
                <a:spcPts val="600"/>
              </a:spcAft>
              <a:buNone/>
              <a:defRPr/>
            </a:pPr>
            <a:endParaRPr lang="en-AU" sz="2400" dirty="0" smtClean="0">
              <a:solidFill>
                <a:srgbClr val="58595B"/>
              </a:solidFill>
              <a:latin typeface="HelveticaNeueLT Std" pitchFamily="34" charset="0"/>
            </a:endParaRPr>
          </a:p>
          <a:p>
            <a:pPr>
              <a:spcAft>
                <a:spcPts val="600"/>
              </a:spcAft>
            </a:pPr>
            <a:r>
              <a:rPr lang="en-AU" sz="3600" b="1" dirty="0" smtClean="0">
                <a:solidFill>
                  <a:srgbClr val="EA6440"/>
                </a:solidFill>
                <a:latin typeface="HelveticaNeueLT Std" pitchFamily="34" charset="0"/>
              </a:rPr>
              <a:t>17.5% </a:t>
            </a:r>
            <a:r>
              <a:rPr lang="en-AU" sz="3600" dirty="0" smtClean="0">
                <a:solidFill>
                  <a:srgbClr val="EA6440"/>
                </a:solidFill>
                <a:latin typeface="HelveticaNeueLT Std" pitchFamily="34" charset="0"/>
              </a:rPr>
              <a:t>off winter gas bills</a:t>
            </a:r>
          </a:p>
          <a:p>
            <a:pPr>
              <a:spcAft>
                <a:spcPts val="600"/>
              </a:spcAft>
              <a:buNone/>
            </a:pPr>
            <a:r>
              <a:rPr lang="en-AU" sz="3600" dirty="0" smtClean="0">
                <a:solidFill>
                  <a:srgbClr val="EA6440"/>
                </a:solidFill>
                <a:latin typeface="HelveticaNeueLT Std" pitchFamily="34" charset="0"/>
              </a:rPr>
              <a:t>	</a:t>
            </a:r>
            <a:r>
              <a:rPr lang="en-AU" sz="2400" dirty="0" smtClean="0">
                <a:solidFill>
                  <a:srgbClr val="58595B"/>
                </a:solidFill>
                <a:latin typeface="HelveticaNeueLT Std" pitchFamily="34" charset="0"/>
              </a:rPr>
              <a:t>Winter Gas Concession (1 May to 31 October)</a:t>
            </a:r>
          </a:p>
          <a:p>
            <a:pPr>
              <a:buNone/>
            </a:pPr>
            <a:endParaRPr lang="en-AU" sz="2400" b="1" dirty="0" smtClean="0">
              <a:solidFill>
                <a:srgbClr val="58595B"/>
              </a:solidFill>
              <a:latin typeface="HelveticaNeueLT Std" pitchFamily="34" charset="0"/>
            </a:endParaRPr>
          </a:p>
          <a:p>
            <a:pPr>
              <a:buNone/>
            </a:pPr>
            <a:endParaRPr lang="en-AU" sz="2400" b="1" dirty="0" smtClean="0">
              <a:solidFill>
                <a:srgbClr val="58595B"/>
              </a:solidFill>
              <a:latin typeface="HelveticaNeueLT Std" pitchFamily="34" charset="0"/>
            </a:endParaRPr>
          </a:p>
          <a:p>
            <a:pPr>
              <a:buNone/>
            </a:pPr>
            <a:endParaRPr lang="en-AU" sz="2400" b="1" dirty="0" smtClean="0">
              <a:solidFill>
                <a:srgbClr val="58595B"/>
              </a:solidFill>
              <a:latin typeface="HelveticaNeueLT Std" pitchFamily="34" charset="0"/>
            </a:endParaRPr>
          </a:p>
        </p:txBody>
      </p:sp>
      <p:sp>
        <p:nvSpPr>
          <p:cNvPr id="4" name="Slide Number Placeholder 3"/>
          <p:cNvSpPr>
            <a:spLocks noGrp="1"/>
          </p:cNvSpPr>
          <p:nvPr>
            <p:ph type="sldNum" sz="quarter" idx="12"/>
          </p:nvPr>
        </p:nvSpPr>
        <p:spPr/>
        <p:txBody>
          <a:bodyPr/>
          <a:lstStyle/>
          <a:p>
            <a:fld id="{71A29635-FE59-4762-8364-AEC537C4FF32}" type="slidenum">
              <a:rPr lang="en-AU" smtClean="0"/>
              <a:pPr/>
              <a:t>9</a:t>
            </a:fld>
            <a:endParaRPr lang="en-AU" dirty="0"/>
          </a:p>
        </p:txBody>
      </p:sp>
      <p:pic>
        <p:nvPicPr>
          <p:cNvPr id="5" name="Picture 4" descr="PNG LOGO.png"/>
          <p:cNvPicPr>
            <a:picLocks noChangeAspect="1"/>
          </p:cNvPicPr>
          <p:nvPr/>
        </p:nvPicPr>
        <p:blipFill>
          <a:blip r:embed="rId3" cstate="print"/>
          <a:stretch>
            <a:fillRect/>
          </a:stretch>
        </p:blipFill>
        <p:spPr>
          <a:xfrm>
            <a:off x="233121" y="6078016"/>
            <a:ext cx="2164482" cy="6084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4232</TotalTime>
  <Words>5160</Words>
  <Application>Microsoft Office PowerPoint</Application>
  <PresentationFormat>On-screen Show (4:3)</PresentationFormat>
  <Paragraphs>695</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Energy </vt:lpstr>
      <vt:lpstr>In this workshop...</vt:lpstr>
      <vt:lpstr>Victorian Energy System</vt:lpstr>
      <vt:lpstr>Victorian Energy System </vt:lpstr>
      <vt:lpstr> </vt:lpstr>
      <vt:lpstr>Reading Bills</vt:lpstr>
      <vt:lpstr>Slide 7</vt:lpstr>
      <vt:lpstr>Concessions &amp; Grants</vt:lpstr>
      <vt:lpstr>Concessions &amp; Grants</vt:lpstr>
      <vt:lpstr>Concessions &amp; Grants</vt:lpstr>
      <vt:lpstr>Concessions &amp; Grants</vt:lpstr>
      <vt:lpstr>Concessions &amp; Grants</vt:lpstr>
      <vt:lpstr>Concessions &amp; Grants</vt:lpstr>
      <vt:lpstr>kilo-What?</vt:lpstr>
      <vt:lpstr>kiloWatts</vt:lpstr>
      <vt:lpstr>kiloWatts</vt:lpstr>
      <vt:lpstr>Smart Meters</vt:lpstr>
      <vt:lpstr>Smart Meters</vt:lpstr>
      <vt:lpstr>In-Home Displays &amp; Web Portals</vt:lpstr>
      <vt:lpstr>In-Home Displays &amp; Web Portals</vt:lpstr>
      <vt:lpstr>In-Home Displays &amp; Web Portals</vt:lpstr>
      <vt:lpstr>Flexible Pricing</vt:lpstr>
      <vt:lpstr>Flexible Pricing</vt:lpstr>
      <vt:lpstr>Flexible Pricing</vt:lpstr>
      <vt:lpstr>Break...</vt:lpstr>
      <vt:lpstr> </vt:lpstr>
      <vt:lpstr> </vt:lpstr>
      <vt:lpstr>Choosing a Good Deal</vt:lpstr>
      <vt:lpstr> </vt:lpstr>
      <vt:lpstr>Choosing a Good Deal</vt:lpstr>
      <vt:lpstr>Choosing a Good Deal</vt:lpstr>
      <vt:lpstr> </vt:lpstr>
      <vt:lpstr>Door Knocking</vt:lpstr>
      <vt:lpstr>Door Knocking</vt:lpstr>
      <vt:lpstr>Payment Difficulty</vt:lpstr>
      <vt:lpstr>Solving Problems</vt:lpstr>
      <vt:lpstr>Solving Problems</vt:lpstr>
      <vt:lpstr>Saving Energy</vt:lpstr>
      <vt:lpstr>Slide 39</vt:lpstr>
      <vt:lpstr>Slide 40</vt:lpstr>
      <vt:lpstr>Slide 41</vt:lpstr>
      <vt:lpstr>Slide 42</vt:lpstr>
      <vt:lpstr>Slide 43</vt:lpstr>
      <vt:lpstr>Slide 44</vt:lpstr>
      <vt:lpstr>Slide 45</vt:lpstr>
      <vt:lpstr>Slide 46</vt:lpstr>
      <vt:lpstr>Energy Saving Quiz</vt:lpstr>
      <vt:lpstr>Energy Saving Quiz</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Caitlin Whiteman</dc:creator>
  <cp:lastModifiedBy>karl.barratt</cp:lastModifiedBy>
  <cp:revision>276</cp:revision>
  <dcterms:created xsi:type="dcterms:W3CDTF">2014-01-08T04:07:24Z</dcterms:created>
  <dcterms:modified xsi:type="dcterms:W3CDTF">2014-10-17T02:00:47Z</dcterms:modified>
</cp:coreProperties>
</file>